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8" r:id="rId4"/>
    <p:sldId id="273" r:id="rId5"/>
    <p:sldId id="275" r:id="rId6"/>
    <p:sldId id="274" r:id="rId7"/>
    <p:sldId id="277" r:id="rId8"/>
    <p:sldId id="278" r:id="rId9"/>
    <p:sldId id="279" r:id="rId10"/>
    <p:sldId id="280" r:id="rId11"/>
    <p:sldId id="287" r:id="rId12"/>
    <p:sldId id="288" r:id="rId13"/>
    <p:sldId id="290" r:id="rId14"/>
    <p:sldId id="281" r:id="rId15"/>
    <p:sldId id="282" r:id="rId16"/>
    <p:sldId id="284" r:id="rId17"/>
    <p:sldId id="286" r:id="rId18"/>
    <p:sldId id="285" r:id="rId19"/>
    <p:sldId id="291" r:id="rId20"/>
    <p:sldId id="283" r:id="rId21"/>
    <p:sldId id="292" r:id="rId22"/>
    <p:sldId id="295" r:id="rId23"/>
    <p:sldId id="270" r:id="rId24"/>
    <p:sldId id="269" r:id="rId25"/>
    <p:sldId id="294" r:id="rId26"/>
    <p:sldId id="296" r:id="rId27"/>
    <p:sldId id="297" r:id="rId28"/>
    <p:sldId id="298" r:id="rId29"/>
    <p:sldId id="299" r:id="rId30"/>
    <p:sldId id="300" r:id="rId31"/>
    <p:sldId id="301" r:id="rId32"/>
    <p:sldId id="303" r:id="rId33"/>
    <p:sldId id="302" r:id="rId34"/>
    <p:sldId id="304" r:id="rId35"/>
    <p:sldId id="305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3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4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2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2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3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9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0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7439-0865-4E1E-81F7-B6FC0F1BF9D2}" type="datetimeFigureOut">
              <a:rPr lang="ko-KR" altLang="en-US" smtClean="0"/>
              <a:t>2019-03-03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5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HTTP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2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왼쪽 화살표 설명선 15"/>
          <p:cNvSpPr/>
          <p:nvPr/>
        </p:nvSpPr>
        <p:spPr>
          <a:xfrm>
            <a:off x="2434880" y="1594849"/>
            <a:ext cx="2976262" cy="732544"/>
          </a:xfrm>
          <a:prstGeom prst="leftArrowCallout">
            <a:avLst>
              <a:gd name="adj1" fmla="val 34246"/>
              <a:gd name="adj2" fmla="val 43493"/>
              <a:gd name="adj3" fmla="val 28596"/>
              <a:gd name="adj4" fmla="val 83914"/>
            </a:avLst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Rendering</a:t>
            </a:r>
          </a:p>
          <a:p>
            <a:pPr algn="ctr"/>
            <a:r>
              <a:rPr lang="en-US" altLang="ko-KR" b="1" i="1" dirty="0" smtClean="0"/>
              <a:t>HTTP Response-Body</a:t>
            </a:r>
            <a:endParaRPr lang="ko-KR" altLang="en-US" b="1" i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48" y="1544289"/>
            <a:ext cx="833663" cy="833663"/>
          </a:xfrm>
          <a:prstGeom prst="rect">
            <a:avLst/>
          </a:prstGeom>
        </p:spPr>
      </p:pic>
      <p:pic>
        <p:nvPicPr>
          <p:cNvPr id="1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7222" r="35784" b="49882"/>
          <a:stretch/>
        </p:blipFill>
        <p:spPr bwMode="auto">
          <a:xfrm>
            <a:off x="1516452" y="1544289"/>
            <a:ext cx="828401" cy="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5"/>
          <a:stretch/>
        </p:blipFill>
        <p:spPr>
          <a:xfrm>
            <a:off x="133426" y="2724384"/>
            <a:ext cx="8893941" cy="3893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t="13355" r="18354" b="29166"/>
          <a:stretch/>
        </p:blipFill>
        <p:spPr>
          <a:xfrm>
            <a:off x="3194774" y="2819933"/>
            <a:ext cx="5746045" cy="34130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Browser Rendering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21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How to prepare Dataset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Crawling / Scraping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41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2" y="779875"/>
            <a:ext cx="8650436" cy="529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12890" y="1855141"/>
            <a:ext cx="748829" cy="3586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6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rawling scrap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1"/>
          <a:stretch/>
        </p:blipFill>
        <p:spPr bwMode="auto">
          <a:xfrm>
            <a:off x="-1473" y="766144"/>
            <a:ext cx="9146947" cy="53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70051" y="6091856"/>
            <a:ext cx="300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/>
              <a:t>Crawler, Spider, Agent, Bot, …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71744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Legal Issues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6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Opt-in vs Opt-out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73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Opt-in</a:t>
            </a:r>
            <a:r>
              <a:rPr lang="en-US" altLang="ko-KR" dirty="0"/>
              <a:t>	</a:t>
            </a:r>
            <a:r>
              <a:rPr lang="ko-KR" altLang="en-US" dirty="0" smtClean="0"/>
              <a:t>정보수집을 </a:t>
            </a:r>
            <a:r>
              <a:rPr lang="ko-KR" altLang="en-US" b="1" dirty="0"/>
              <a:t>명시적으로 </a:t>
            </a:r>
            <a:r>
              <a:rPr lang="ko-KR" altLang="en-US" b="1" dirty="0" smtClean="0"/>
              <a:t>동의</a:t>
            </a:r>
            <a:r>
              <a:rPr lang="ko-KR" altLang="en-US" dirty="0" smtClean="0"/>
              <a:t>할 </a:t>
            </a:r>
            <a:r>
              <a:rPr lang="ko-KR" altLang="en-US" dirty="0"/>
              <a:t>때에만 </a:t>
            </a:r>
            <a:r>
              <a:rPr lang="ko-KR" altLang="en-US" dirty="0" smtClean="0"/>
              <a:t>정보수집 </a:t>
            </a:r>
            <a:r>
              <a:rPr lang="ko-KR" altLang="en-US" b="1" dirty="0" smtClean="0"/>
              <a:t>가능</a:t>
            </a:r>
            <a:r>
              <a:rPr lang="en-US" altLang="ko-KR" dirty="0" smtClean="0"/>
              <a:t>;   </a:t>
            </a:r>
            <a:r>
              <a:rPr lang="en-US" altLang="ko-KR" i="1" dirty="0" smtClean="0"/>
              <a:t>Whitelist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2394368"/>
            <a:ext cx="743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Opt-out</a:t>
            </a:r>
            <a:r>
              <a:rPr lang="en-US" altLang="ko-KR" dirty="0"/>
              <a:t>	</a:t>
            </a:r>
            <a:r>
              <a:rPr lang="ko-KR" altLang="en-US" dirty="0" smtClean="0"/>
              <a:t>정보수집을 </a:t>
            </a:r>
            <a:r>
              <a:rPr lang="ko-KR" altLang="en-US" b="1" dirty="0"/>
              <a:t>명시적으로 거부</a:t>
            </a:r>
            <a:r>
              <a:rPr lang="ko-KR" altLang="en-US" dirty="0"/>
              <a:t>할 때에만 </a:t>
            </a:r>
            <a:r>
              <a:rPr lang="ko-KR" altLang="en-US" dirty="0" smtClean="0"/>
              <a:t>정보수집 </a:t>
            </a:r>
            <a:r>
              <a:rPr lang="ko-KR" altLang="en-US" b="1" dirty="0" smtClean="0"/>
              <a:t>중단</a:t>
            </a:r>
            <a:r>
              <a:rPr lang="en-US" altLang="ko-KR" dirty="0" smtClean="0"/>
              <a:t>;   </a:t>
            </a:r>
            <a:r>
              <a:rPr lang="en-US" altLang="ko-KR" i="1" dirty="0" smtClean="0"/>
              <a:t>Blacklist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266" name="Picture 2" descr="ìµí¸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9" y="3467379"/>
            <a:ext cx="3210854" cy="262816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08329" y="6095545"/>
            <a:ext cx="144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smtClean="0"/>
              <a:t>Opt-in  </a:t>
            </a:r>
            <a:r>
              <a:rPr lang="ko-KR" altLang="en-US" sz="1400" b="1" i="1" dirty="0" smtClean="0"/>
              <a:t>개인정보</a:t>
            </a:r>
            <a:endParaRPr lang="ko-KR" altLang="en-US" sz="1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33246" y="6095545"/>
            <a:ext cx="1785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 smtClean="0"/>
              <a:t>Opt-out  </a:t>
            </a:r>
            <a:r>
              <a:rPr lang="ko-KR" altLang="en-US" sz="1400" b="1" i="1" dirty="0" smtClean="0"/>
              <a:t>서비스 동의</a:t>
            </a:r>
            <a:endParaRPr lang="ko-KR" altLang="en-US" sz="1400" b="1" i="1" dirty="0"/>
          </a:p>
        </p:txBody>
      </p:sp>
      <p:pic>
        <p:nvPicPr>
          <p:cNvPr id="12" name="Picture 2" descr="ê³°íë ì´ì´ ì¤ì¹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8"/>
          <a:stretch/>
        </p:blipFill>
        <p:spPr bwMode="auto">
          <a:xfrm>
            <a:off x="4536503" y="3461638"/>
            <a:ext cx="3978847" cy="263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합법이다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578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Opt-out</a:t>
            </a:r>
            <a:r>
              <a:rPr lang="en-US" altLang="ko-KR" dirty="0"/>
              <a:t>	</a:t>
            </a:r>
            <a:r>
              <a:rPr lang="ko-KR" altLang="en-US" dirty="0" smtClean="0"/>
              <a:t>검색엔진</a:t>
            </a:r>
            <a:r>
              <a:rPr lang="en-US" altLang="ko-KR" dirty="0" smtClean="0"/>
              <a:t>(bot, spider, crawler, etc.), </a:t>
            </a:r>
            <a:r>
              <a:rPr lang="ko-KR" altLang="en-US" dirty="0" smtClean="0"/>
              <a:t>가격비교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2394368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위법</a:t>
            </a:r>
            <a:r>
              <a:rPr lang="en-US" altLang="ko-KR" b="1" dirty="0" smtClean="0">
                <a:latin typeface="+mn-ea"/>
              </a:rPr>
              <a:t>?</a:t>
            </a:r>
            <a:r>
              <a:rPr lang="en-US" altLang="ko-KR" dirty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사이트 운영자의 의사에 반하지 않으면 합법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29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2386" r="30319"/>
          <a:stretch/>
        </p:blipFill>
        <p:spPr bwMode="auto">
          <a:xfrm>
            <a:off x="628650" y="3175971"/>
            <a:ext cx="2126074" cy="261513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ê²ìê²°ê³¼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92" r="3429"/>
          <a:stretch/>
        </p:blipFill>
        <p:spPr bwMode="auto">
          <a:xfrm>
            <a:off x="1793171" y="3420563"/>
            <a:ext cx="3143252" cy="261513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ê°ê²©ë¹êµ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0"/>
          <a:stretch/>
        </p:blipFill>
        <p:spPr bwMode="auto">
          <a:xfrm>
            <a:off x="3974870" y="3665156"/>
            <a:ext cx="4540480" cy="261513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7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불법이다</a:t>
            </a:r>
            <a:endParaRPr lang="ko-KR" altLang="en-US" dirty="0"/>
          </a:p>
        </p:txBody>
      </p:sp>
      <p:pic>
        <p:nvPicPr>
          <p:cNvPr id="10" name="Picture 2" descr="https://qph.ec.quoracdn.net/main-qimg-44c42962a6e1930962f726013fa63f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828277"/>
            <a:ext cx="8424936" cy="459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93749" y="4839170"/>
            <a:ext cx="104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개인정보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3749" y="5146947"/>
            <a:ext cx="1227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지적재산권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3665" y="4833048"/>
            <a:ext cx="86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트래픽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3665" y="5140825"/>
            <a:ext cx="104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srgbClr val="FF0000"/>
                </a:solidFill>
              </a:rPr>
              <a:t>이용방침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</a:t>
            </a:r>
            <a:r>
              <a:rPr lang="ko-KR" altLang="en-US" dirty="0" smtClean="0"/>
              <a:t>례</a:t>
            </a:r>
            <a:endParaRPr lang="ko-KR" altLang="en-US" dirty="0"/>
          </a:p>
        </p:txBody>
      </p:sp>
      <p:pic>
        <p:nvPicPr>
          <p:cNvPr id="14338" name="Picture 2" descr="ì¬ëì¸ ì¡ì½ë¦¬ì ìì¡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30268"/>
            <a:ext cx="1994337" cy="12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11" y="2001592"/>
            <a:ext cx="4467416" cy="15323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11" y="4168312"/>
            <a:ext cx="5543018" cy="1378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722489" y="4397975"/>
            <a:ext cx="1772355" cy="919019"/>
            <a:chOff x="722489" y="4070105"/>
            <a:chExt cx="1772355" cy="919019"/>
          </a:xfrm>
        </p:grpSpPr>
        <p:pic>
          <p:nvPicPr>
            <p:cNvPr id="14340" name="Picture 4" descr="ì¼ëì ì¬ê¸°ì´ë í¬ë¡¤ë§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8" t="25709" r="63833" b="28311"/>
            <a:stretch/>
          </p:blipFill>
          <p:spPr bwMode="auto">
            <a:xfrm>
              <a:off x="809037" y="4070105"/>
              <a:ext cx="1143941" cy="48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ì¼ëì ì¬ê¸°ì´ë í¬ë¡¤ë§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75" t="27383" r="2055" b="34900"/>
            <a:stretch/>
          </p:blipFill>
          <p:spPr bwMode="auto">
            <a:xfrm>
              <a:off x="722489" y="4641279"/>
              <a:ext cx="1772355" cy="34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718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이용방침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956740"/>
            <a:ext cx="750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이용방침</a:t>
            </a:r>
            <a:r>
              <a:rPr lang="ko-KR" altLang="en-US" b="1" dirty="0" smtClean="0"/>
              <a:t> 준수</a:t>
            </a:r>
            <a:r>
              <a:rPr lang="en-US" altLang="ko-KR" dirty="0"/>
              <a:t>	</a:t>
            </a:r>
            <a:r>
              <a:rPr lang="ko-KR" altLang="en-US" dirty="0" smtClean="0"/>
              <a:t>사이트 정보 이용에 대한 방침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약관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미리 확인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9460" name="Picture 4" descr="ì¬ì´í¸ ë¬´ë¨ìì§ ê±°ë¶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982970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 flipH="1">
            <a:off x="4214518" y="4455348"/>
            <a:ext cx="1042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21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mysql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7" b="29005"/>
          <a:stretch/>
        </p:blipFill>
        <p:spPr bwMode="auto">
          <a:xfrm>
            <a:off x="7091497" y="2873021"/>
            <a:ext cx="1265091" cy="6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13992" r="13903" b="13058"/>
          <a:stretch/>
        </p:blipFill>
        <p:spPr bwMode="auto">
          <a:xfrm>
            <a:off x="4048948" y="4099100"/>
            <a:ext cx="1211674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ache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9" b="16463"/>
          <a:stretch/>
        </p:blipFill>
        <p:spPr bwMode="auto">
          <a:xfrm>
            <a:off x="3903426" y="2825985"/>
            <a:ext cx="1507864" cy="7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Web Application Architecture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2590" y="2040883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Browser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7899" y="1902384"/>
            <a:ext cx="18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Server</a:t>
            </a:r>
          </a:p>
          <a:p>
            <a:pPr algn="ctr"/>
            <a:r>
              <a:rPr lang="en-US" altLang="ko-KR" dirty="0" smtClean="0"/>
              <a:t>Application Server</a:t>
            </a:r>
            <a:endParaRPr lang="ko-KR" altLang="en-US" dirty="0"/>
          </a:p>
        </p:txBody>
      </p:sp>
      <p:pic>
        <p:nvPicPr>
          <p:cNvPr id="1032" name="Picture 8" descr="nginx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32" y="3672977"/>
            <a:ext cx="1278853" cy="2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17" y="6033131"/>
            <a:ext cx="1197083" cy="337566"/>
          </a:xfrm>
          <a:prstGeom prst="rect">
            <a:avLst/>
          </a:prstGeom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97" y="5450329"/>
            <a:ext cx="1192523" cy="45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16609" y="2040883"/>
            <a:ext cx="161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Storage System</a:t>
            </a:r>
            <a:endParaRPr lang="ko-KR" altLang="en-US" dirty="0"/>
          </a:p>
        </p:txBody>
      </p:sp>
      <p:pic>
        <p:nvPicPr>
          <p:cNvPr id="18" name="Picture 18" descr="mongodb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23" y="5514551"/>
            <a:ext cx="1221039" cy="3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3523" y="3623241"/>
            <a:ext cx="1221039" cy="371972"/>
          </a:xfrm>
          <a:prstGeom prst="rect">
            <a:avLst/>
          </a:prstGeom>
        </p:spPr>
      </p:pic>
      <p:pic>
        <p:nvPicPr>
          <p:cNvPr id="1048" name="Picture 24" descr="postgre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75" y="4146080"/>
            <a:ext cx="1223087" cy="11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511763" y="2760409"/>
            <a:ext cx="1923971" cy="3269599"/>
            <a:chOff x="44607" y="2736143"/>
            <a:chExt cx="1923971" cy="3269599"/>
          </a:xfrm>
        </p:grpSpPr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5" r="35784"/>
            <a:stretch/>
          </p:blipFill>
          <p:spPr bwMode="auto">
            <a:xfrm>
              <a:off x="120415" y="2736143"/>
              <a:ext cx="1772356" cy="221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5" t="52096"/>
            <a:stretch/>
          </p:blipFill>
          <p:spPr bwMode="auto">
            <a:xfrm>
              <a:off x="44607" y="4946766"/>
              <a:ext cx="1923971" cy="105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27" b="48274"/>
            <a:stretch/>
          </p:blipFill>
          <p:spPr bwMode="auto">
            <a:xfrm>
              <a:off x="913304" y="3803294"/>
              <a:ext cx="1039675" cy="114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326044" y="2615261"/>
            <a:ext cx="2295407" cy="398874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07081" y="2615261"/>
            <a:ext cx="2295407" cy="398874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75314" y="2615261"/>
            <a:ext cx="2295407" cy="398874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13"/>
          <p:cNvSpPr/>
          <p:nvPr/>
        </p:nvSpPr>
        <p:spPr>
          <a:xfrm>
            <a:off x="2145131" y="4286632"/>
            <a:ext cx="1838271" cy="732544"/>
          </a:xfrm>
          <a:prstGeom prst="leftRigh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HTTP</a:t>
            </a:r>
            <a:endParaRPr lang="ko-KR" altLang="en-US" b="1" dirty="0"/>
          </a:p>
        </p:txBody>
      </p:sp>
      <p:sp>
        <p:nvSpPr>
          <p:cNvPr id="31" name="왼쪽/오른쪽 화살표 30"/>
          <p:cNvSpPr/>
          <p:nvPr/>
        </p:nvSpPr>
        <p:spPr>
          <a:xfrm>
            <a:off x="5269766" y="4286632"/>
            <a:ext cx="1838271" cy="732544"/>
          </a:xfrm>
          <a:prstGeom prst="leftRigh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39540" y="521850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 smtClean="0"/>
              <a:t>Internet</a:t>
            </a:r>
            <a:endParaRPr lang="ko-KR" altLang="en-US" sz="2000" b="1" i="1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880164" y="5218501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 smtClean="0"/>
              <a:t>LAN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7973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robots.txt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00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robots.txt</a:t>
            </a:r>
            <a:r>
              <a:rPr lang="en-US" altLang="ko-KR" dirty="0" smtClean="0"/>
              <a:t>	Crawler</a:t>
            </a:r>
            <a:r>
              <a:rPr lang="ko-KR" altLang="en-US" dirty="0" smtClean="0"/>
              <a:t>와 같은 </a:t>
            </a:r>
            <a:r>
              <a:rPr lang="en-US" altLang="ko-KR" dirty="0" smtClean="0"/>
              <a:t>(Ro)bot</a:t>
            </a:r>
            <a:r>
              <a:rPr lang="ko-KR" altLang="en-US" dirty="0" smtClean="0"/>
              <a:t> 접근을 제어하기 위한 규약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2932" y="2391497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대상 봇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 </a:t>
            </a:r>
            <a:r>
              <a:rPr lang="ko-KR" altLang="en-US" dirty="0"/>
              <a:t>여부</a:t>
            </a:r>
            <a:r>
              <a:rPr lang="en-US" altLang="ko-KR" dirty="0"/>
              <a:t>, </a:t>
            </a:r>
            <a:r>
              <a:rPr lang="ko-KR" altLang="en-US" dirty="0"/>
              <a:t>수집 범위</a:t>
            </a:r>
            <a:r>
              <a:rPr lang="en-US" altLang="ko-KR" dirty="0"/>
              <a:t> </a:t>
            </a:r>
            <a:r>
              <a:rPr lang="ko-KR" altLang="en-US" dirty="0" smtClean="0"/>
              <a:t>등 기술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26254"/>
            <a:ext cx="3312368" cy="8633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22398"/>
            <a:ext cx="3111660" cy="25147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122398"/>
            <a:ext cx="1333569" cy="11938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10" y="4122398"/>
            <a:ext cx="1333569" cy="11938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15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6806" y="1849862"/>
            <a:ext cx="751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strike="sngStrike" dirty="0" smtClean="0">
                <a:latin typeface="+mn-ea"/>
              </a:rPr>
              <a:t>어떤 사이트</a:t>
            </a:r>
            <a:r>
              <a:rPr lang="ko-KR" altLang="en-US" i="1" dirty="0" smtClean="0">
                <a:latin typeface="+mn-ea"/>
              </a:rPr>
              <a:t>를 수집 하느냐 보다는</a:t>
            </a:r>
            <a:r>
              <a:rPr lang="en-US" altLang="ko-KR" i="1" dirty="0" smtClean="0">
                <a:latin typeface="+mn-ea"/>
              </a:rPr>
              <a:t>, </a:t>
            </a:r>
            <a:r>
              <a:rPr lang="ko-KR" altLang="en-US" b="1" i="1" dirty="0" smtClean="0">
                <a:latin typeface="+mn-ea"/>
              </a:rPr>
              <a:t>어떤 데이터</a:t>
            </a:r>
            <a:r>
              <a:rPr lang="ko-KR" altLang="en-US" i="1" dirty="0" smtClean="0">
                <a:latin typeface="+mn-ea"/>
              </a:rPr>
              <a:t>를 수집 하느냐가 문제</a:t>
            </a:r>
            <a:r>
              <a:rPr lang="en-US" altLang="ko-KR" i="1" dirty="0" smtClean="0">
                <a:latin typeface="+mn-ea"/>
              </a:rPr>
              <a:t>!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650" y="2719107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Robots.txt</a:t>
            </a:r>
            <a:r>
              <a:rPr lang="en-US" altLang="ko-KR" dirty="0" smtClean="0">
                <a:latin typeface="+mn-ea"/>
              </a:rPr>
              <a:t>			</a:t>
            </a:r>
            <a:r>
              <a:rPr lang="ko-KR" altLang="en-US" dirty="0" smtClean="0">
                <a:latin typeface="+mn-ea"/>
              </a:rPr>
              <a:t>접근 제약 규칙 준수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6650" y="4214500"/>
            <a:ext cx="666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4</a:t>
            </a:r>
            <a:r>
              <a:rPr lang="en-US" altLang="ko-KR" b="1" dirty="0" smtClean="0">
                <a:latin typeface="+mn-ea"/>
              </a:rPr>
              <a:t>. Public content</a:t>
            </a:r>
            <a:r>
              <a:rPr lang="en-US" altLang="ko-KR" dirty="0" smtClean="0">
                <a:latin typeface="+mn-ea"/>
              </a:rPr>
              <a:t>		</a:t>
            </a:r>
            <a:r>
              <a:rPr lang="ko-KR" altLang="en-US" dirty="0" smtClean="0">
                <a:latin typeface="+mn-ea"/>
              </a:rPr>
              <a:t>지적재산권 침해 여부 주의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650" y="3717419"/>
            <a:ext cx="672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3. Term of use</a:t>
            </a:r>
            <a:r>
              <a:rPr lang="en-US" altLang="ko-KR" dirty="0" smtClean="0">
                <a:latin typeface="+mn-ea"/>
              </a:rPr>
              <a:t>			</a:t>
            </a:r>
            <a:r>
              <a:rPr lang="ko-KR" altLang="en-US" dirty="0" smtClean="0">
                <a:latin typeface="+mn-ea"/>
              </a:rPr>
              <a:t>사이트 </a:t>
            </a:r>
            <a:r>
              <a:rPr lang="ko-KR" altLang="en-US" dirty="0" err="1" smtClean="0">
                <a:latin typeface="+mn-ea"/>
              </a:rPr>
              <a:t>이용방침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약관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준수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6650" y="4718563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5</a:t>
            </a:r>
            <a:r>
              <a:rPr lang="en-US" altLang="ko-KR" b="1" dirty="0" smtClean="0">
                <a:latin typeface="+mn-ea"/>
              </a:rPr>
              <a:t>. Authentication-based sites</a:t>
            </a:r>
            <a:r>
              <a:rPr lang="en-US" altLang="ko-KR" dirty="0" smtClean="0">
                <a:latin typeface="+mn-ea"/>
              </a:rPr>
              <a:t>	</a:t>
            </a:r>
            <a:r>
              <a:rPr lang="ko-KR" altLang="en-US" dirty="0" smtClean="0">
                <a:latin typeface="+mn-ea"/>
              </a:rPr>
              <a:t>민감한 정보 수집 주의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650" y="3220338"/>
            <a:ext cx="666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</a:t>
            </a:r>
            <a:r>
              <a:rPr lang="en-US" altLang="ko-KR" b="1" dirty="0" smtClean="0">
                <a:latin typeface="+mn-ea"/>
              </a:rPr>
              <a:t>. Crawl delay</a:t>
            </a:r>
            <a:r>
              <a:rPr lang="en-US" altLang="ko-KR" dirty="0" smtClean="0">
                <a:latin typeface="+mn-ea"/>
              </a:rPr>
              <a:t>			</a:t>
            </a:r>
            <a:r>
              <a:rPr lang="ko-KR" altLang="en-US" dirty="0" smtClean="0">
                <a:latin typeface="+mn-ea"/>
              </a:rPr>
              <a:t>사이트에 최대한 부담 지양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201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956740"/>
            <a:ext cx="599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builtwith</a:t>
            </a:r>
            <a:r>
              <a:rPr lang="en-US" altLang="ko-KR" dirty="0"/>
              <a:t>		</a:t>
            </a:r>
            <a:r>
              <a:rPr lang="en-US" altLang="ko-KR" dirty="0" smtClean="0"/>
              <a:t>Detect </a:t>
            </a:r>
            <a:r>
              <a:rPr lang="en-US" altLang="ko-KR" dirty="0"/>
              <a:t>the technology used by a website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470400"/>
            <a:ext cx="60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whois</a:t>
            </a:r>
            <a:r>
              <a:rPr lang="en-US" altLang="ko-KR" dirty="0"/>
              <a:t>		</a:t>
            </a:r>
            <a:r>
              <a:rPr lang="en-US" altLang="ko-KR" dirty="0" smtClean="0"/>
              <a:t>Retrieving </a:t>
            </a:r>
            <a:r>
              <a:rPr lang="en-US" altLang="ko-KR" dirty="0"/>
              <a:t>WHOIS information of domains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05556" y="2362215"/>
            <a:ext cx="7988770" cy="1852025"/>
            <a:chOff x="748830" y="4933243"/>
            <a:chExt cx="7988770" cy="1852025"/>
          </a:xfrm>
        </p:grpSpPr>
        <p:sp>
          <p:nvSpPr>
            <p:cNvPr id="7" name="직사각형 6"/>
            <p:cNvSpPr/>
            <p:nvPr/>
          </p:nvSpPr>
          <p:spPr>
            <a:xfrm>
              <a:off x="748830" y="4933243"/>
              <a:ext cx="7988770" cy="18520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8830" y="4933243"/>
              <a:ext cx="131703" cy="18520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0533" y="4969386"/>
              <a:ext cx="785706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7030A0"/>
                  </a:solidFill>
                </a:rPr>
                <a:t>!</a:t>
              </a:r>
              <a:r>
                <a:rPr lang="en-US" altLang="ko-KR" sz="1400" dirty="0" smtClean="0"/>
                <a:t>pip install </a:t>
              </a:r>
              <a:r>
                <a:rPr lang="en-US" altLang="ko-KR" sz="1400" dirty="0" err="1" smtClean="0"/>
                <a:t>builtwith</a:t>
              </a:r>
              <a:endParaRPr lang="en-US" altLang="ko-KR" sz="1400" dirty="0" smtClean="0"/>
            </a:p>
            <a:p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/>
                <a:t>builtwith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import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builtwith</a:t>
              </a:r>
              <a:endParaRPr lang="en-US" altLang="ko-KR" sz="1400" dirty="0" smtClean="0"/>
            </a:p>
            <a:p>
              <a:r>
                <a:rPr lang="en-US" altLang="ko-KR" sz="1400" dirty="0" err="1" smtClean="0"/>
                <a:t>builtwith</a:t>
              </a:r>
              <a:r>
                <a:rPr lang="en-US" altLang="ko-KR" sz="1400" dirty="0"/>
                <a:t>('http</a:t>
              </a:r>
              <a:r>
                <a:rPr lang="en-US" altLang="ko-KR" sz="1400" dirty="0" smtClean="0"/>
                <a:t>://wordpress.com')</a:t>
              </a:r>
            </a:p>
            <a:p>
              <a:r>
                <a:rPr lang="en-US" altLang="ko-KR" sz="1400" dirty="0" err="1"/>
                <a:t>builtwith</a:t>
              </a:r>
              <a:r>
                <a:rPr lang="en-US" altLang="ko-KR" sz="1400" dirty="0"/>
                <a:t>('http://</a:t>
              </a:r>
              <a:r>
                <a:rPr lang="en-US" altLang="ko-KR" sz="1400" dirty="0" smtClean="0"/>
                <a:t>webscraping.com')</a:t>
              </a:r>
              <a:endParaRPr lang="ko-KR" altLang="en-US" sz="1400" dirty="0"/>
            </a:p>
            <a:p>
              <a:r>
                <a:rPr lang="en-US" altLang="ko-KR" sz="1400" dirty="0" err="1"/>
                <a:t>builtwith</a:t>
              </a:r>
              <a:r>
                <a:rPr lang="en-US" altLang="ko-KR" sz="1400" dirty="0"/>
                <a:t>('http://microsoft.com')</a:t>
              </a:r>
              <a:endParaRPr lang="ko-KR" altLang="en-US" sz="1400" dirty="0"/>
            </a:p>
            <a:p>
              <a:r>
                <a:rPr lang="en-US" altLang="ko-KR" sz="1400" dirty="0" err="1"/>
                <a:t>builtwith</a:t>
              </a:r>
              <a:r>
                <a:rPr lang="en-US" altLang="ko-KR" sz="1400" dirty="0"/>
                <a:t>('http://jquery.com</a:t>
              </a:r>
              <a:r>
                <a:rPr lang="en-US" altLang="ko-KR" sz="1400" dirty="0" smtClean="0"/>
                <a:t>')</a:t>
              </a:r>
            </a:p>
            <a:p>
              <a:r>
                <a:rPr lang="en-US" altLang="ko-KR" sz="1400" dirty="0" err="1" smtClean="0"/>
                <a:t>builtwith</a:t>
              </a:r>
              <a:r>
                <a:rPr lang="en-US" altLang="ko-KR" sz="1400" dirty="0"/>
                <a:t>('http://</a:t>
              </a:r>
              <a:r>
                <a:rPr lang="en-US" altLang="ko-KR" sz="1400" dirty="0" smtClean="0"/>
                <a:t>joomla.com')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05556" y="4849985"/>
            <a:ext cx="7988770" cy="1852025"/>
            <a:chOff x="748830" y="4933243"/>
            <a:chExt cx="7988770" cy="1852025"/>
          </a:xfrm>
        </p:grpSpPr>
        <p:sp>
          <p:nvSpPr>
            <p:cNvPr id="15" name="직사각형 14"/>
            <p:cNvSpPr/>
            <p:nvPr/>
          </p:nvSpPr>
          <p:spPr>
            <a:xfrm>
              <a:off x="748830" y="4933243"/>
              <a:ext cx="7988770" cy="18520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830" y="4933243"/>
              <a:ext cx="131703" cy="18520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533" y="4969386"/>
              <a:ext cx="785706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7030A0"/>
                  </a:solidFill>
                </a:rPr>
                <a:t>!</a:t>
              </a:r>
              <a:r>
                <a:rPr lang="en-US" altLang="ko-KR" sz="1400" dirty="0" smtClean="0"/>
                <a:t>pip install python-</a:t>
              </a:r>
              <a:r>
                <a:rPr lang="en-US" altLang="ko-KR" sz="1400" dirty="0" err="1" smtClean="0"/>
                <a:t>whois</a:t>
              </a:r>
              <a:endParaRPr lang="en-US" altLang="ko-KR" sz="1400" dirty="0" smtClean="0"/>
            </a:p>
            <a:p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/>
                <a:t> </a:t>
              </a:r>
              <a:r>
                <a:rPr lang="en-US" altLang="ko-KR" sz="1400" dirty="0" err="1" smtClean="0"/>
                <a:t>whois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import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whois</a:t>
              </a:r>
              <a:endParaRPr lang="en-US" altLang="ko-KR" sz="1400" dirty="0" smtClean="0"/>
            </a:p>
            <a:p>
              <a:r>
                <a:rPr lang="en-US" altLang="ko-KR" sz="1400" dirty="0" err="1" smtClean="0"/>
                <a:t>whois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'http</a:t>
              </a:r>
              <a:r>
                <a:rPr lang="en-US" altLang="ko-KR" sz="1400" dirty="0" smtClean="0"/>
                <a:t>://wordpress.com')</a:t>
              </a:r>
            </a:p>
            <a:p>
              <a:r>
                <a:rPr lang="en-US" altLang="ko-KR" sz="1400" dirty="0" err="1"/>
                <a:t>whois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'http://</a:t>
              </a:r>
              <a:r>
                <a:rPr lang="en-US" altLang="ko-KR" sz="1400" dirty="0" smtClean="0"/>
                <a:t>webscraping.com')</a:t>
              </a:r>
              <a:endParaRPr lang="ko-KR" altLang="en-US" sz="1400" dirty="0"/>
            </a:p>
            <a:p>
              <a:r>
                <a:rPr lang="en-US" altLang="ko-KR" sz="1400" dirty="0" err="1"/>
                <a:t>whois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'http://microsoft.com')</a:t>
              </a:r>
              <a:endParaRPr lang="ko-KR" altLang="en-US" sz="1400" dirty="0"/>
            </a:p>
            <a:p>
              <a:r>
                <a:rPr lang="en-US" altLang="ko-KR" sz="1400" dirty="0" err="1"/>
                <a:t>whois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'http://jquery.com</a:t>
              </a:r>
              <a:r>
                <a:rPr lang="en-US" altLang="ko-KR" sz="1400" dirty="0" smtClean="0"/>
                <a:t>')</a:t>
              </a:r>
              <a:endParaRPr lang="en-US" altLang="ko-KR" sz="1400" dirty="0"/>
            </a:p>
            <a:p>
              <a:r>
                <a:rPr lang="en-US" altLang="ko-KR" sz="1400" dirty="0" err="1"/>
                <a:t>whois</a:t>
              </a:r>
              <a:r>
                <a:rPr lang="en-US" altLang="ko-KR" sz="1400" dirty="0"/>
                <a:t>('http://joomla.com</a:t>
              </a:r>
              <a:r>
                <a:rPr lang="en-US" altLang="ko-KR" sz="1400" dirty="0" smtClean="0"/>
                <a:t>')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534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urllib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URL handling module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49817" y="1964266"/>
            <a:ext cx="450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urllib.request</a:t>
            </a:r>
            <a:r>
              <a:rPr lang="en-US" altLang="ko-KR" dirty="0"/>
              <a:t>	</a:t>
            </a:r>
            <a:r>
              <a:rPr lang="en-US" altLang="ko-KR" dirty="0" smtClean="0"/>
              <a:t>Opening and reading URLs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817" y="2393244"/>
            <a:ext cx="661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urllib.error</a:t>
            </a:r>
            <a:r>
              <a:rPr lang="en-US" altLang="ko-KR" dirty="0"/>
              <a:t>	</a:t>
            </a:r>
            <a:r>
              <a:rPr lang="en-US" altLang="ko-KR" dirty="0" smtClean="0"/>
              <a:t>Containing the exceptions raised by </a:t>
            </a:r>
            <a:r>
              <a:rPr lang="en-US" altLang="ko-KR" i="1" dirty="0" err="1" smtClean="0"/>
              <a:t>urllib.request</a:t>
            </a:r>
            <a:endParaRPr lang="ko-KR" altLang="en-US" i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9817" y="2822222"/>
            <a:ext cx="321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urllib.parse</a:t>
            </a:r>
            <a:r>
              <a:rPr lang="en-US" altLang="ko-KR" dirty="0"/>
              <a:t>	</a:t>
            </a:r>
            <a:r>
              <a:rPr lang="en-US" altLang="ko-KR" dirty="0" smtClean="0"/>
              <a:t>Parsing URLs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9817" y="3251200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urllib.robotparser</a:t>
            </a:r>
            <a:r>
              <a:rPr lang="en-US" altLang="ko-KR" dirty="0"/>
              <a:t>	</a:t>
            </a:r>
            <a:r>
              <a:rPr lang="en-US" altLang="ko-KR" dirty="0" smtClean="0"/>
              <a:t>Parsing </a:t>
            </a:r>
            <a:r>
              <a:rPr lang="en-US" altLang="ko-KR" i="1" dirty="0" smtClean="0"/>
              <a:t>robots.txt</a:t>
            </a:r>
            <a:r>
              <a:rPr lang="en-US" altLang="ko-KR" dirty="0" smtClean="0"/>
              <a:t> files</a:t>
            </a:r>
            <a:endParaRPr lang="ko-KR" altLang="en-US" dirty="0">
              <a:latin typeface="+mn-ea"/>
            </a:endParaRPr>
          </a:p>
        </p:txBody>
      </p:sp>
      <p:sp>
        <p:nvSpPr>
          <p:cNvPr id="7" name="오른쪽 중괄호 6"/>
          <p:cNvSpPr/>
          <p:nvPr/>
        </p:nvSpPr>
        <p:spPr>
          <a:xfrm flipH="1">
            <a:off x="1548778" y="2148652"/>
            <a:ext cx="301037" cy="1305748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8650" y="2616860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/>
              <a:t>urllib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9817" y="3680178"/>
            <a:ext cx="631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urllib.response</a:t>
            </a:r>
            <a:r>
              <a:rPr lang="en-US" altLang="ko-KR" dirty="0"/>
              <a:t>	</a:t>
            </a:r>
            <a:r>
              <a:rPr lang="en-US" altLang="ko-KR" dirty="0" smtClean="0"/>
              <a:t>Used </a:t>
            </a:r>
            <a:r>
              <a:rPr lang="en-US" altLang="ko-KR" dirty="0"/>
              <a:t>internally by the </a:t>
            </a:r>
            <a:r>
              <a:rPr lang="en-US" altLang="ko-KR" i="1" dirty="0" err="1"/>
              <a:t>urllib.request</a:t>
            </a:r>
            <a:r>
              <a:rPr lang="en-US" altLang="ko-KR" dirty="0"/>
              <a:t> </a:t>
            </a:r>
            <a:r>
              <a:rPr lang="en-US" altLang="ko-KR" dirty="0" smtClean="0"/>
              <a:t>module</a:t>
            </a:r>
            <a:endParaRPr lang="ko-KR" altLang="en-US" dirty="0"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7615" y="4933244"/>
            <a:ext cx="7988770" cy="380060"/>
            <a:chOff x="748830" y="4933244"/>
            <a:chExt cx="7988770" cy="380060"/>
          </a:xfrm>
        </p:grpSpPr>
        <p:sp>
          <p:nvSpPr>
            <p:cNvPr id="12" name="직사각형 11"/>
            <p:cNvSpPr/>
            <p:nvPr/>
          </p:nvSpPr>
          <p:spPr>
            <a:xfrm>
              <a:off x="748830" y="4933244"/>
              <a:ext cx="7988770" cy="38006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8830" y="4933244"/>
              <a:ext cx="131703" cy="3800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533" y="4969386"/>
              <a:ext cx="7857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urllib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 smtClean="0"/>
                <a:t> request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7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robotparser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01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RobotFileParser</a:t>
            </a:r>
            <a:r>
              <a:rPr lang="en-US" altLang="ko-KR" dirty="0" smtClean="0"/>
              <a:t>	</a:t>
            </a:r>
            <a:r>
              <a:rPr lang="en-US" altLang="ko-KR" dirty="0"/>
              <a:t> This module provides a single class</a:t>
            </a:r>
            <a:r>
              <a:rPr lang="en-US" altLang="ko-KR" dirty="0" smtClean="0"/>
              <a:t>, </a:t>
            </a:r>
            <a:r>
              <a:rPr lang="en-US" altLang="ko-KR" b="1" dirty="0" err="1" smtClean="0"/>
              <a:t>RobotFileParser</a:t>
            </a:r>
            <a:r>
              <a:rPr lang="en-US" altLang="ko-KR" dirty="0" smtClean="0"/>
              <a:t>,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2462" y="2391497"/>
            <a:ext cx="616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answers</a:t>
            </a:r>
            <a:r>
              <a:rPr lang="en-US" altLang="ko-KR" dirty="0"/>
              <a:t> questions about </a:t>
            </a:r>
            <a:r>
              <a:rPr lang="en-US" altLang="ko-KR" b="1" dirty="0"/>
              <a:t>whether or not</a:t>
            </a:r>
            <a:r>
              <a:rPr lang="en-US" altLang="ko-KR" dirty="0"/>
              <a:t> a particular user </a:t>
            </a:r>
            <a:r>
              <a:rPr lang="en-US" altLang="ko-KR" dirty="0" smtClean="0"/>
              <a:t>agent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2462" y="2826254"/>
            <a:ext cx="625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can </a:t>
            </a:r>
            <a:r>
              <a:rPr lang="en-US" altLang="ko-KR" b="1" dirty="0"/>
              <a:t>fetch a URL</a:t>
            </a:r>
            <a:r>
              <a:rPr lang="en-US" altLang="ko-KR" dirty="0"/>
              <a:t> on the Web site that published the robots.txt file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3776" y="3461637"/>
            <a:ext cx="7988770" cy="1421138"/>
            <a:chOff x="748830" y="4933243"/>
            <a:chExt cx="7988770" cy="1421138"/>
          </a:xfrm>
        </p:grpSpPr>
        <p:sp>
          <p:nvSpPr>
            <p:cNvPr id="10" name="직사각형 9"/>
            <p:cNvSpPr/>
            <p:nvPr/>
          </p:nvSpPr>
          <p:spPr>
            <a:xfrm>
              <a:off x="748830" y="4933243"/>
              <a:ext cx="7988770" cy="142113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8830" y="4933243"/>
              <a:ext cx="131703" cy="14211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533" y="4969386"/>
              <a:ext cx="78570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urllib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robotparser</a:t>
              </a:r>
              <a:endParaRPr lang="en-US" altLang="ko-KR" sz="1400" dirty="0" smtClean="0"/>
            </a:p>
            <a:p>
              <a:endParaRPr lang="en-US" altLang="ko-KR" sz="1400" dirty="0"/>
            </a:p>
            <a:p>
              <a:r>
                <a:rPr lang="pl-PL" altLang="ko-KR" sz="1400" dirty="0"/>
                <a:t>robot = robotparser.RobotFileParser()</a:t>
              </a:r>
            </a:p>
            <a:p>
              <a:r>
                <a:rPr lang="pl-PL" altLang="ko-KR" sz="1400" dirty="0" smtClean="0"/>
                <a:t>robot.set_url(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https</a:t>
              </a:r>
              <a:r>
                <a:rPr lang="pl-PL" altLang="ko-KR" sz="1400" dirty="0">
                  <a:solidFill>
                    <a:srgbClr val="C00000"/>
                  </a:solidFill>
                </a:rPr>
                <a:t>://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www.google.com/robots.txt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/>
                <a:t>)</a:t>
              </a:r>
              <a:endParaRPr lang="pl-PL" altLang="ko-KR" sz="1400" dirty="0"/>
            </a:p>
            <a:p>
              <a:r>
                <a:rPr lang="pl-PL" altLang="ko-KR" sz="1400" dirty="0"/>
                <a:t>robot.read()</a:t>
              </a:r>
            </a:p>
            <a:p>
              <a:r>
                <a:rPr lang="pl-PL" altLang="ko-KR" sz="1400" dirty="0"/>
                <a:t>robot.can_fetch</a:t>
              </a:r>
              <a:r>
                <a:rPr lang="pl-PL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Agent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Name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https</a:t>
              </a:r>
              <a:r>
                <a:rPr lang="pl-PL" altLang="ko-KR" sz="1400" dirty="0">
                  <a:solidFill>
                    <a:srgbClr val="C00000"/>
                  </a:solidFill>
                </a:rPr>
                <a:t>://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www.google.com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/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0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5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urlopen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Open </a:t>
            </a:r>
            <a:r>
              <a:rPr lang="en-US" altLang="ko-KR" dirty="0"/>
              <a:t>the URL </a:t>
            </a:r>
            <a:r>
              <a:rPr lang="en-US" altLang="ko-KR" dirty="0" err="1"/>
              <a:t>url</a:t>
            </a:r>
            <a:r>
              <a:rPr lang="en-US" altLang="ko-KR" dirty="0"/>
              <a:t>, which can be either a </a:t>
            </a:r>
            <a:r>
              <a:rPr lang="en-US" altLang="ko-KR" b="1" dirty="0"/>
              <a:t>string</a:t>
            </a:r>
            <a:r>
              <a:rPr lang="en-US" altLang="ko-KR" dirty="0"/>
              <a:t> or a </a:t>
            </a:r>
            <a:r>
              <a:rPr lang="en-US" altLang="ko-KR" b="1" dirty="0"/>
              <a:t>Request </a:t>
            </a:r>
            <a:r>
              <a:rPr lang="en-US" altLang="ko-KR" b="1" dirty="0" smtClean="0"/>
              <a:t>object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3776" y="4289470"/>
            <a:ext cx="7988770" cy="2067468"/>
            <a:chOff x="748830" y="4933243"/>
            <a:chExt cx="7988770" cy="2067468"/>
          </a:xfrm>
        </p:grpSpPr>
        <p:sp>
          <p:nvSpPr>
            <p:cNvPr id="10" name="직사각형 9"/>
            <p:cNvSpPr/>
            <p:nvPr/>
          </p:nvSpPr>
          <p:spPr>
            <a:xfrm>
              <a:off x="748830" y="4933243"/>
              <a:ext cx="7988770" cy="206746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8830" y="4933243"/>
              <a:ext cx="131703" cy="206746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533" y="4969386"/>
              <a:ext cx="785706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urllib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 smtClean="0"/>
                <a:t> request</a:t>
              </a:r>
            </a:p>
            <a:p>
              <a:endParaRPr lang="en-US" altLang="ko-KR" sz="1400" dirty="0"/>
            </a:p>
            <a:p>
              <a:r>
                <a:rPr lang="en-US" altLang="ko-KR" sz="1400" dirty="0" err="1" smtClean="0"/>
                <a:t>resp</a:t>
              </a:r>
              <a:r>
                <a:rPr lang="pl-PL" altLang="ko-KR" sz="1400" dirty="0" smtClean="0"/>
                <a:t> </a:t>
              </a:r>
              <a:r>
                <a:rPr lang="pl-PL" altLang="ko-KR" sz="1400" dirty="0"/>
                <a:t>= </a:t>
              </a:r>
              <a:r>
                <a:rPr lang="en-US" altLang="ko-KR" sz="1400" dirty="0" err="1" smtClean="0"/>
                <a:t>request.urlopen</a:t>
              </a:r>
              <a:r>
                <a:rPr lang="pl-PL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>
                  <a:solidFill>
                    <a:srgbClr val="C00000"/>
                  </a:solidFill>
                </a:rPr>
                <a:t>https://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www.google.com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 smtClean="0"/>
                <a:t>)</a:t>
              </a:r>
              <a:endParaRPr lang="pl-PL" altLang="ko-KR" sz="1400" dirty="0"/>
            </a:p>
            <a:p>
              <a:r>
                <a:rPr lang="en-US" altLang="ko-KR" sz="1400" dirty="0" err="1" smtClean="0"/>
                <a:t>resp.geturl</a:t>
              </a:r>
              <a:r>
                <a:rPr lang="en-US" altLang="ko-KR" sz="1400" dirty="0" smtClean="0"/>
                <a:t>()</a:t>
              </a:r>
            </a:p>
            <a:p>
              <a:r>
                <a:rPr lang="en-US" altLang="ko-KR" sz="1400" dirty="0" err="1"/>
                <a:t>resp</a:t>
              </a:r>
              <a:r>
                <a:rPr lang="pl-PL" altLang="ko-KR" sz="1400" dirty="0"/>
                <a:t>.</a:t>
              </a:r>
              <a:r>
                <a:rPr lang="en-US" altLang="ko-KR" sz="1400" dirty="0"/>
                <a:t>reason</a:t>
              </a:r>
              <a:endParaRPr lang="pl-PL" altLang="ko-KR" sz="1400" dirty="0"/>
            </a:p>
            <a:p>
              <a:r>
                <a:rPr lang="en-US" altLang="ko-KR" sz="1400" dirty="0" err="1" smtClean="0"/>
                <a:t>resp</a:t>
              </a:r>
              <a:r>
                <a:rPr lang="pl-PL" altLang="ko-KR" sz="1400" dirty="0" smtClean="0"/>
                <a:t>.</a:t>
              </a:r>
              <a:r>
                <a:rPr lang="en-US" altLang="ko-KR" sz="1400" dirty="0" err="1" smtClean="0"/>
                <a:t>getcode</a:t>
              </a:r>
              <a:r>
                <a:rPr lang="en-US" altLang="ko-KR" sz="1400" dirty="0" smtClean="0"/>
                <a:t>()</a:t>
              </a:r>
            </a:p>
            <a:p>
              <a:r>
                <a:rPr lang="en-US" altLang="ko-KR" sz="1400" dirty="0" smtClean="0"/>
                <a:t>print(resp.info())</a:t>
              </a:r>
            </a:p>
            <a:p>
              <a:endParaRPr lang="en-US" altLang="ko-KR" sz="1400" dirty="0"/>
            </a:p>
            <a:p>
              <a:r>
                <a:rPr lang="en-US" altLang="ko-KR" sz="1400" dirty="0" err="1" smtClean="0"/>
                <a:t>resp.getheaders</a:t>
              </a:r>
              <a:r>
                <a:rPr lang="en-US" altLang="ko-KR" sz="1400" dirty="0" smtClean="0"/>
                <a:t>()</a:t>
              </a:r>
              <a:endParaRPr lang="ko-KR" altLang="en-US" sz="1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94309" y="2391497"/>
            <a:ext cx="598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Returns </a:t>
            </a:r>
            <a:r>
              <a:rPr lang="en-US" altLang="ko-KR" dirty="0"/>
              <a:t>a </a:t>
            </a:r>
            <a:r>
              <a:rPr lang="en-US" altLang="ko-KR" b="1" dirty="0" err="1"/>
              <a:t>http.client.HTTPResponse</a:t>
            </a:r>
            <a:r>
              <a:rPr lang="en-US" altLang="ko-KR" dirty="0"/>
              <a:t> object slightly modified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0859" y="2826254"/>
            <a:ext cx="487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geturl</a:t>
            </a:r>
            <a:r>
              <a:rPr lang="en-US" altLang="ko-KR" dirty="0" smtClean="0"/>
              <a:t>	return </a:t>
            </a:r>
            <a:r>
              <a:rPr lang="en-US" altLang="ko-KR" dirty="0"/>
              <a:t>the </a:t>
            </a:r>
            <a:r>
              <a:rPr lang="en-US" altLang="ko-KR" b="1" dirty="0"/>
              <a:t>URL</a:t>
            </a:r>
            <a:r>
              <a:rPr lang="en-US" altLang="ko-KR" dirty="0"/>
              <a:t> of the resource retrieved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0859" y="3261011"/>
            <a:ext cx="490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info</a:t>
            </a:r>
            <a:r>
              <a:rPr lang="en-US" altLang="ko-KR" dirty="0" smtClean="0"/>
              <a:t>	return </a:t>
            </a:r>
            <a:r>
              <a:rPr lang="en-US" altLang="ko-KR" dirty="0"/>
              <a:t>the </a:t>
            </a:r>
            <a:r>
              <a:rPr lang="en-US" altLang="ko-KR" b="1" dirty="0"/>
              <a:t>meta-information</a:t>
            </a:r>
            <a:r>
              <a:rPr lang="en-US" altLang="ko-KR" dirty="0"/>
              <a:t> of the page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0859" y="36957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getcode</a:t>
            </a:r>
            <a:r>
              <a:rPr lang="en-US" altLang="ko-KR" dirty="0" smtClean="0"/>
              <a:t>	return </a:t>
            </a:r>
            <a:r>
              <a:rPr lang="en-US" altLang="ko-KR" dirty="0"/>
              <a:t>the </a:t>
            </a:r>
            <a:r>
              <a:rPr lang="en-US" altLang="ko-KR" b="1" dirty="0"/>
              <a:t>HTTP status code</a:t>
            </a:r>
            <a:r>
              <a:rPr lang="en-US" altLang="ko-KR" dirty="0"/>
              <a:t> of the response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92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URL parameters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52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parameters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Made </a:t>
            </a:r>
            <a:r>
              <a:rPr lang="en-US" altLang="ko-KR" dirty="0"/>
              <a:t>of a </a:t>
            </a:r>
            <a:r>
              <a:rPr lang="en-US" altLang="ko-KR" b="1" dirty="0"/>
              <a:t>key</a:t>
            </a:r>
            <a:r>
              <a:rPr lang="en-US" altLang="ko-KR" dirty="0"/>
              <a:t> and a </a:t>
            </a:r>
            <a:r>
              <a:rPr lang="en-US" altLang="ko-KR" b="1" dirty="0"/>
              <a:t>value</a:t>
            </a:r>
            <a:r>
              <a:rPr lang="en-US" altLang="ko-KR" dirty="0"/>
              <a:t> separated by 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and joined by </a:t>
            </a:r>
            <a:r>
              <a:rPr lang="en-US" altLang="ko-KR" b="1" dirty="0" smtClean="0">
                <a:solidFill>
                  <a:srgbClr val="FF0000"/>
                </a:solidFill>
              </a:rPr>
              <a:t>&amp;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650" y="3033495"/>
            <a:ext cx="78867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https://www.google.com/</a:t>
            </a:r>
            <a:r>
              <a:rPr lang="en-US" altLang="ko-KR" dirty="0" err="1"/>
              <a:t>search</a:t>
            </a:r>
            <a:r>
              <a:rPr lang="en-US" altLang="ko-KR" b="1" dirty="0" err="1">
                <a:solidFill>
                  <a:srgbClr val="FF0000"/>
                </a:solidFill>
              </a:rPr>
              <a:t>?</a:t>
            </a:r>
            <a:r>
              <a:rPr lang="en-US" altLang="ko-KR" dirty="0" err="1"/>
              <a:t>newwindow</a:t>
            </a:r>
            <a:r>
              <a:rPr lang="en-US" altLang="ko-KR" dirty="0"/>
              <a:t>=1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en-US" altLang="ko-KR" dirty="0"/>
              <a:t>ei=wv94XLabGZLk_Aa9vomIAw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en-US" altLang="ko-KR" dirty="0"/>
              <a:t>q=%ED%8C%8C%EC%9D%B4%EC%8D%AC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en-US" altLang="ko-KR" dirty="0"/>
              <a:t>oq=%ED%8C%8C%EC%9D%B4%EC%8D%AC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en-US" altLang="ko-KR" dirty="0"/>
              <a:t>gs_l=psy-ab.12...0.0..1777...0.0..0.0.0.......0......gws-wiz.xIvFJMss_h8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20045" y="2356585"/>
            <a:ext cx="44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First </a:t>
            </a:r>
            <a:r>
              <a:rPr lang="en-US" altLang="ko-KR" dirty="0"/>
              <a:t>parameter always comes after 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r>
              <a:rPr lang="en-US" altLang="ko-KR" dirty="0" smtClean="0"/>
              <a:t> in </a:t>
            </a:r>
            <a:r>
              <a:rPr lang="en-US" altLang="ko-KR" dirty="0"/>
              <a:t>a URL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321763" y="3956825"/>
            <a:ext cx="500474" cy="570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8650" y="4553732"/>
            <a:ext cx="78867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{</a:t>
            </a:r>
            <a:r>
              <a:rPr lang="en-US" altLang="ko-KR" b="1" dirty="0" err="1" smtClean="0"/>
              <a:t>newwindow</a:t>
            </a:r>
            <a:r>
              <a:rPr lang="en-US" altLang="ko-KR" dirty="0" smtClean="0"/>
              <a:t> : 1}</a:t>
            </a:r>
          </a:p>
          <a:p>
            <a:r>
              <a:rPr lang="en-US" altLang="ko-KR" dirty="0" smtClean="0"/>
              <a:t>{</a:t>
            </a:r>
            <a:r>
              <a:rPr lang="en-US" altLang="ko-KR" b="1" dirty="0" err="1" smtClean="0"/>
              <a:t>ei</a:t>
            </a:r>
            <a:r>
              <a:rPr lang="en-US" altLang="ko-KR" dirty="0" smtClean="0"/>
              <a:t> : wv94XLabGZLk_Aa9vomIAw}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{</a:t>
            </a:r>
            <a:r>
              <a:rPr lang="en-US" altLang="ko-KR" b="1" dirty="0" smtClean="0">
                <a:solidFill>
                  <a:srgbClr val="FF0000"/>
                </a:solidFill>
              </a:rPr>
              <a:t>q</a:t>
            </a:r>
            <a:r>
              <a:rPr lang="en-US" altLang="ko-KR" dirty="0" smtClean="0">
                <a:solidFill>
                  <a:srgbClr val="FF0000"/>
                </a:solidFill>
              </a:rPr>
              <a:t> : %</a:t>
            </a:r>
            <a:r>
              <a:rPr lang="en-US" altLang="ko-KR" dirty="0">
                <a:solidFill>
                  <a:srgbClr val="FF0000"/>
                </a:solidFill>
              </a:rPr>
              <a:t>ED%8C%8C%EC%9D%B4%EC%8D%AC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</a:p>
          <a:p>
            <a:r>
              <a:rPr lang="en-US" altLang="ko-KR" dirty="0" smtClean="0"/>
              <a:t>{</a:t>
            </a:r>
            <a:r>
              <a:rPr lang="en-US" altLang="ko-KR" b="1" dirty="0" err="1" smtClean="0"/>
              <a:t>oq</a:t>
            </a:r>
            <a:r>
              <a:rPr lang="en-US" altLang="ko-KR" dirty="0" smtClean="0"/>
              <a:t> : %ED%8C%8C%EC%9D%B4%EC%8D%AC}</a:t>
            </a:r>
          </a:p>
          <a:p>
            <a:r>
              <a:rPr lang="en-US" altLang="ko-KR" dirty="0" smtClean="0"/>
              <a:t>{</a:t>
            </a:r>
            <a:r>
              <a:rPr lang="en-US" altLang="ko-KR" b="1" dirty="0" err="1" smtClean="0"/>
              <a:t>gs_l</a:t>
            </a:r>
            <a:r>
              <a:rPr lang="en-US" altLang="ko-KR" dirty="0" smtClean="0"/>
              <a:t> : psy-ab.12</a:t>
            </a:r>
            <a:r>
              <a:rPr lang="en-US" altLang="ko-KR" dirty="0"/>
              <a:t>...0.0..1777...0.0..0.0.0.......0......</a:t>
            </a:r>
            <a:r>
              <a:rPr lang="en-US" altLang="ko-KR" dirty="0" smtClean="0"/>
              <a:t>gws-wiz.xIvFJMss_h8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52494" y="5123119"/>
            <a:ext cx="12731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rgbClr val="FF0000"/>
                </a:solidFill>
              </a:rPr>
              <a:t>Hexadecimal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45854" y="5117857"/>
            <a:ext cx="166949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Percent-Encoding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/>
          <p:cNvCxnSpPr>
            <a:stCxn id="19" idx="1"/>
          </p:cNvCxnSpPr>
          <p:nvPr/>
        </p:nvCxnSpPr>
        <p:spPr>
          <a:xfrm flipH="1">
            <a:off x="4901878" y="5292396"/>
            <a:ext cx="350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1"/>
            <a:endCxn id="19" idx="3"/>
          </p:cNvCxnSpPr>
          <p:nvPr/>
        </p:nvCxnSpPr>
        <p:spPr>
          <a:xfrm flipH="1">
            <a:off x="6525599" y="5287134"/>
            <a:ext cx="320255" cy="5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85918" y="494900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ASCII</a:t>
            </a:r>
            <a:r>
              <a:rPr lang="en-US" altLang="ko-KR" sz="1200" baseline="-25000" dirty="0" smtClean="0"/>
              <a:t>16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162513" y="4949006"/>
            <a:ext cx="10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URL Encoding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8981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read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56740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read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Reads </a:t>
            </a:r>
            <a:r>
              <a:rPr lang="en-US" altLang="ko-KR" dirty="0"/>
              <a:t>and returns the </a:t>
            </a:r>
            <a:r>
              <a:rPr lang="en-US" altLang="ko-KR" b="1" dirty="0"/>
              <a:t>response body</a:t>
            </a:r>
            <a:r>
              <a:rPr lang="en-US" altLang="ko-KR" dirty="0"/>
              <a:t>, or up to the next </a:t>
            </a:r>
            <a:r>
              <a:rPr lang="en-US" altLang="ko-KR" b="1" i="1" dirty="0" err="1"/>
              <a:t>amt</a:t>
            </a:r>
            <a:r>
              <a:rPr lang="en-US" altLang="ko-KR" b="1" dirty="0"/>
              <a:t> bytes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3776" y="2697737"/>
            <a:ext cx="7988770" cy="1421138"/>
            <a:chOff x="748830" y="4933243"/>
            <a:chExt cx="7988770" cy="1421138"/>
          </a:xfrm>
        </p:grpSpPr>
        <p:sp>
          <p:nvSpPr>
            <p:cNvPr id="15" name="직사각형 14"/>
            <p:cNvSpPr/>
            <p:nvPr/>
          </p:nvSpPr>
          <p:spPr>
            <a:xfrm>
              <a:off x="748830" y="4933243"/>
              <a:ext cx="7988770" cy="142113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830" y="4933243"/>
              <a:ext cx="131703" cy="14211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0533" y="4969386"/>
              <a:ext cx="78570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urllib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 smtClean="0"/>
                <a:t> request</a:t>
              </a:r>
            </a:p>
            <a:p>
              <a:endParaRPr lang="en-US" altLang="ko-KR" sz="1400" dirty="0"/>
            </a:p>
            <a:p>
              <a:r>
                <a:rPr lang="en-US" altLang="ko-KR" sz="1400" dirty="0" err="1" smtClean="0"/>
                <a:t>resp</a:t>
              </a:r>
              <a:r>
                <a:rPr lang="pl-PL" altLang="ko-KR" sz="1400" dirty="0" smtClean="0"/>
                <a:t> </a:t>
              </a:r>
              <a:r>
                <a:rPr lang="pl-PL" altLang="ko-KR" sz="1400" dirty="0"/>
                <a:t>= </a:t>
              </a:r>
              <a:r>
                <a:rPr lang="en-US" altLang="ko-KR" sz="1400" dirty="0" err="1" smtClean="0"/>
                <a:t>request.urlopen</a:t>
              </a:r>
              <a:r>
                <a:rPr lang="pl-PL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pl-PL" altLang="ko-KR" sz="1400" dirty="0">
                  <a:solidFill>
                    <a:srgbClr val="C00000"/>
                  </a:solidFill>
                </a:rPr>
                <a:t>https://</a:t>
              </a:r>
              <a:r>
                <a:rPr lang="pl-PL" altLang="ko-KR" sz="1400" dirty="0" smtClean="0">
                  <a:solidFill>
                    <a:srgbClr val="C00000"/>
                  </a:solidFill>
                </a:rPr>
                <a:t>www.google.com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/</a:t>
              </a:r>
              <a:r>
                <a:rPr lang="en-US" altLang="ko-KR" sz="1400" dirty="0" err="1" smtClean="0">
                  <a:solidFill>
                    <a:srgbClr val="C00000"/>
                  </a:solidFill>
                </a:rPr>
                <a:t>search?q</a:t>
              </a:r>
              <a:r>
                <a:rPr lang="en-US" altLang="ko-KR" sz="1400" dirty="0">
                  <a:solidFill>
                    <a:srgbClr val="C00000"/>
                  </a:solidFill>
                </a:rPr>
                <a:t>=%ED%8C%8C%EC%9D%B4%EC%8D%AC'</a:t>
              </a:r>
              <a:r>
                <a:rPr lang="pl-PL" altLang="ko-KR" sz="1400" dirty="0" smtClean="0"/>
                <a:t>)</a:t>
              </a:r>
              <a:endParaRPr lang="pl-PL" altLang="ko-KR" sz="1400" dirty="0"/>
            </a:p>
            <a:p>
              <a:r>
                <a:rPr lang="en-US" altLang="ko-KR" sz="1400" dirty="0" err="1" smtClean="0"/>
                <a:t>resp.read</a:t>
              </a:r>
              <a:r>
                <a:rPr lang="en-US" altLang="ko-KR" sz="1400" dirty="0" smtClean="0"/>
                <a:t>()</a:t>
              </a:r>
            </a:p>
            <a:p>
              <a:endParaRPr lang="en-US" altLang="ko-KR" sz="1400" dirty="0" smtClean="0"/>
            </a:p>
            <a:p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[Out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]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b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'&lt;!</a:t>
              </a:r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</a:rPr>
                <a:t>doctype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 html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&gt; …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83776" y="4357204"/>
            <a:ext cx="7988770" cy="774807"/>
            <a:chOff x="748830" y="4933243"/>
            <a:chExt cx="7988770" cy="774807"/>
          </a:xfrm>
        </p:grpSpPr>
        <p:sp>
          <p:nvSpPr>
            <p:cNvPr id="25" name="직사각형 24"/>
            <p:cNvSpPr/>
            <p:nvPr/>
          </p:nvSpPr>
          <p:spPr>
            <a:xfrm>
              <a:off x="748830" y="4933243"/>
              <a:ext cx="7988770" cy="76871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8830" y="4933243"/>
              <a:ext cx="131703" cy="7687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533" y="4969386"/>
              <a:ext cx="78570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resp.read</a:t>
              </a:r>
              <a:r>
                <a:rPr lang="en-US" altLang="ko-KR" sz="1400" dirty="0" smtClean="0"/>
                <a:t>().decode(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'utf-8'</a:t>
              </a:r>
              <a:r>
                <a:rPr lang="en-US" altLang="ko-KR" sz="1400" dirty="0" smtClean="0"/>
                <a:t>)</a:t>
              </a:r>
            </a:p>
            <a:p>
              <a:endParaRPr lang="en-US" altLang="ko-KR" sz="1400" dirty="0" smtClean="0"/>
            </a:p>
            <a:p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[Out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]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'&lt;!</a:t>
              </a:r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</a:rPr>
                <a:t>doctype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 html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&gt; …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3776" y="5364252"/>
            <a:ext cx="7988770" cy="343920"/>
            <a:chOff x="748830" y="4933244"/>
            <a:chExt cx="7988770" cy="343920"/>
          </a:xfrm>
        </p:grpSpPr>
        <p:sp>
          <p:nvSpPr>
            <p:cNvPr id="29" name="직사각형 28"/>
            <p:cNvSpPr/>
            <p:nvPr/>
          </p:nvSpPr>
          <p:spPr>
            <a:xfrm>
              <a:off x="748830" y="4933244"/>
              <a:ext cx="7988770" cy="3439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8830" y="4933244"/>
              <a:ext cx="131703" cy="3439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0533" y="4969386"/>
              <a:ext cx="7857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altLang="ko-KR" sz="1400" b="1" dirty="0" smtClean="0">
                  <a:solidFill>
                    <a:srgbClr val="C00000"/>
                  </a:solidFill>
                </a:rPr>
                <a:t>HTTPError</a:t>
              </a:r>
              <a:r>
                <a:rPr lang="nb-NO" altLang="ko-KR" sz="1400" b="1" dirty="0"/>
                <a:t>: HTTP Error 403: </a:t>
              </a:r>
              <a:r>
                <a:rPr lang="nb-NO" altLang="ko-KR" sz="1400" b="1" dirty="0" smtClean="0"/>
                <a:t>Forbidden</a:t>
              </a:r>
              <a:endParaRPr lang="en-US" altLang="ko-KR" sz="1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656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HTTP Status Codes</a:t>
            </a:r>
            <a:endParaRPr lang="ko-KR" altLang="en-US" dirty="0"/>
          </a:p>
        </p:txBody>
      </p:sp>
      <p:pic>
        <p:nvPicPr>
          <p:cNvPr id="17" name="Picture 2" descr="http error code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t="8100" r="2068" b="10222"/>
          <a:stretch/>
        </p:blipFill>
        <p:spPr bwMode="auto">
          <a:xfrm>
            <a:off x="491067" y="1956740"/>
            <a:ext cx="8161866" cy="19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3052" y="2630311"/>
            <a:ext cx="2359378" cy="289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3052" y="3277542"/>
            <a:ext cx="2359378" cy="289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3052" y="3593630"/>
            <a:ext cx="2359378" cy="289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t="27065" r="43630" b="21753"/>
          <a:stretch/>
        </p:blipFill>
        <p:spPr bwMode="auto">
          <a:xfrm>
            <a:off x="3390430" y="4183295"/>
            <a:ext cx="2363141" cy="219380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19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b="1" i="1" dirty="0" smtClean="0"/>
              <a:t>http://www.example.com:80/index.html</a:t>
            </a:r>
            <a:endParaRPr lang="ko-KR" altLang="en-US" sz="32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170" y="1964266"/>
            <a:ext cx="150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Protocol</a:t>
            </a:r>
            <a:r>
              <a:rPr lang="en-US" altLang="ko-KR" dirty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http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7170" y="2393244"/>
            <a:ext cx="290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Server</a:t>
            </a:r>
            <a:r>
              <a:rPr lang="en-US" altLang="ko-KR" dirty="0"/>
              <a:t>	</a:t>
            </a:r>
            <a:r>
              <a:rPr lang="en-US" altLang="ko-KR" dirty="0" smtClean="0"/>
              <a:t>www.example.com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7170" y="282222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Port</a:t>
            </a:r>
            <a:r>
              <a:rPr lang="en-US" altLang="ko-KR" dirty="0"/>
              <a:t>	</a:t>
            </a:r>
            <a:r>
              <a:rPr lang="en-US" altLang="ko-KR" dirty="0" smtClean="0"/>
              <a:t>80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7170" y="3251200"/>
            <a:ext cx="210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File</a:t>
            </a:r>
            <a:r>
              <a:rPr lang="en-US" altLang="ko-KR" dirty="0"/>
              <a:t>	index.html</a:t>
            </a:r>
            <a:endParaRPr lang="ko-KR" altLang="en-US" dirty="0">
              <a:latin typeface="+mn-ea"/>
            </a:endParaRPr>
          </a:p>
        </p:txBody>
      </p:sp>
      <p:sp>
        <p:nvSpPr>
          <p:cNvPr id="8" name="오른쪽 중괄호 7"/>
          <p:cNvSpPr/>
          <p:nvPr/>
        </p:nvSpPr>
        <p:spPr>
          <a:xfrm flipH="1">
            <a:off x="2786133" y="2148652"/>
            <a:ext cx="301037" cy="1279407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8650" y="2511356"/>
            <a:ext cx="2005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URL</a:t>
            </a:r>
          </a:p>
          <a:p>
            <a:pPr algn="ctr"/>
            <a:r>
              <a:rPr lang="en-US" altLang="ko-KR" sz="1200" dirty="0" smtClean="0">
                <a:latin typeface="+mn-ea"/>
              </a:rPr>
              <a:t>Uniform Resource Locator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727"/>
            <a:ext cx="4409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HTTP</a:t>
            </a:r>
            <a:r>
              <a:rPr lang="en-US" altLang="ko-KR" sz="2000" dirty="0" smtClean="0"/>
              <a:t>	</a:t>
            </a:r>
            <a:r>
              <a:rPr lang="en-US" altLang="ko-KR" sz="2000" b="1" dirty="0" err="1" smtClean="0">
                <a:latin typeface="+mn-ea"/>
              </a:rPr>
              <a:t>H</a:t>
            </a:r>
            <a:r>
              <a:rPr lang="en-US" altLang="ko-KR" sz="2000" dirty="0" err="1" smtClean="0">
                <a:latin typeface="+mn-ea"/>
              </a:rPr>
              <a:t>yper</a:t>
            </a:r>
            <a:r>
              <a:rPr lang="en-US" altLang="ko-KR" sz="2000" b="1" dirty="0" err="1" smtClean="0">
                <a:latin typeface="+mn-ea"/>
              </a:rPr>
              <a:t>T</a:t>
            </a:r>
            <a:r>
              <a:rPr lang="en-US" altLang="ko-KR" sz="2000" dirty="0" err="1" smtClean="0">
                <a:latin typeface="+mn-ea"/>
              </a:rPr>
              <a:t>ext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T</a:t>
            </a:r>
            <a:r>
              <a:rPr lang="en-US" altLang="ko-KR" sz="2000" dirty="0" smtClean="0">
                <a:latin typeface="+mn-ea"/>
              </a:rPr>
              <a:t>ransfer </a:t>
            </a:r>
            <a:r>
              <a:rPr lang="en-US" altLang="ko-KR" sz="2000" b="1" dirty="0" smtClean="0">
                <a:latin typeface="+mn-ea"/>
              </a:rPr>
              <a:t>P</a:t>
            </a:r>
            <a:r>
              <a:rPr lang="en-US" altLang="ko-KR" sz="2000" dirty="0" smtClean="0">
                <a:latin typeface="+mn-ea"/>
              </a:rPr>
              <a:t>rotocol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" y="5130155"/>
            <a:ext cx="454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HTML</a:t>
            </a:r>
            <a:r>
              <a:rPr lang="en-US" altLang="ko-KR" sz="2000" dirty="0" smtClean="0"/>
              <a:t>	</a:t>
            </a:r>
            <a:r>
              <a:rPr lang="en-US" altLang="ko-KR" sz="2000" b="1" dirty="0" err="1" smtClean="0">
                <a:latin typeface="+mn-ea"/>
              </a:rPr>
              <a:t>H</a:t>
            </a:r>
            <a:r>
              <a:rPr lang="en-US" altLang="ko-KR" sz="2000" dirty="0" err="1" smtClean="0">
                <a:latin typeface="+mn-ea"/>
              </a:rPr>
              <a:t>yper</a:t>
            </a:r>
            <a:r>
              <a:rPr lang="en-US" altLang="ko-KR" sz="2000" b="1" dirty="0" err="1" smtClean="0">
                <a:latin typeface="+mn-ea"/>
              </a:rPr>
              <a:t>T</a:t>
            </a:r>
            <a:r>
              <a:rPr lang="en-US" altLang="ko-KR" sz="2000" dirty="0" err="1" smtClean="0">
                <a:latin typeface="+mn-ea"/>
              </a:rPr>
              <a:t>ext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M</a:t>
            </a:r>
            <a:r>
              <a:rPr lang="en-US" altLang="ko-KR" sz="2000" dirty="0" smtClean="0">
                <a:latin typeface="+mn-ea"/>
              </a:rPr>
              <a:t>arkup </a:t>
            </a:r>
            <a:r>
              <a:rPr lang="en-US" altLang="ko-KR" sz="2000" b="1" dirty="0" smtClean="0">
                <a:latin typeface="+mn-ea"/>
              </a:rPr>
              <a:t>L</a:t>
            </a:r>
            <a:r>
              <a:rPr lang="en-US" altLang="ko-KR" sz="2000" dirty="0" smtClean="0">
                <a:latin typeface="+mn-ea"/>
              </a:rPr>
              <a:t>anguage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5628" y="4440581"/>
            <a:ext cx="5586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Simple </a:t>
            </a:r>
            <a:r>
              <a:rPr lang="en-US" altLang="ko-KR" sz="2000" b="1" i="1" dirty="0" smtClean="0"/>
              <a:t>request</a:t>
            </a:r>
            <a:r>
              <a:rPr lang="en-US" altLang="ko-KR" sz="2000" dirty="0" smtClean="0"/>
              <a:t>-</a:t>
            </a:r>
            <a:r>
              <a:rPr lang="en-US" altLang="ko-KR" sz="2000" b="1" i="1" dirty="0" smtClean="0"/>
              <a:t>response</a:t>
            </a:r>
            <a:r>
              <a:rPr lang="en-US" altLang="ko-KR" sz="2000" dirty="0" smtClean="0"/>
              <a:t> protocol layered on TCP/IP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430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HTTPError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956740"/>
            <a:ext cx="83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HTTPError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Handling </a:t>
            </a:r>
            <a:r>
              <a:rPr lang="en-US" altLang="ko-KR" dirty="0"/>
              <a:t>exotic </a:t>
            </a:r>
            <a:r>
              <a:rPr lang="en-US" altLang="ko-KR" b="1" dirty="0"/>
              <a:t>HTTP errors</a:t>
            </a:r>
            <a:r>
              <a:rPr lang="en-US" altLang="ko-KR" dirty="0"/>
              <a:t>, such as requests for authentication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4992" y="2391497"/>
            <a:ext cx="586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code</a:t>
            </a:r>
            <a:r>
              <a:rPr lang="en-US" altLang="ko-KR" dirty="0"/>
              <a:t>	</a:t>
            </a:r>
            <a:r>
              <a:rPr lang="en-US" altLang="ko-KR" dirty="0" smtClean="0"/>
              <a:t>numeric </a:t>
            </a:r>
            <a:r>
              <a:rPr lang="en-US" altLang="ko-KR" dirty="0"/>
              <a:t>value corresponds to </a:t>
            </a:r>
            <a:r>
              <a:rPr lang="en-US" altLang="ko-KR" dirty="0" smtClean="0"/>
              <a:t>an </a:t>
            </a:r>
            <a:r>
              <a:rPr lang="en-US" altLang="ko-KR" b="1" dirty="0"/>
              <a:t>HTTP status code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4992" y="2826254"/>
            <a:ext cx="343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reason</a:t>
            </a:r>
            <a:r>
              <a:rPr lang="en-US" altLang="ko-KR" dirty="0" smtClean="0"/>
              <a:t>	the </a:t>
            </a:r>
            <a:r>
              <a:rPr lang="en-US" altLang="ko-KR" b="1" dirty="0"/>
              <a:t>reason</a:t>
            </a:r>
            <a:r>
              <a:rPr lang="en-US" altLang="ko-KR" dirty="0"/>
              <a:t> for this error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4992" y="3261011"/>
            <a:ext cx="538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headers</a:t>
            </a:r>
            <a:r>
              <a:rPr lang="en-US" altLang="ko-KR" dirty="0" smtClean="0"/>
              <a:t>	HTTP </a:t>
            </a:r>
            <a:r>
              <a:rPr lang="en-US" altLang="ko-KR" b="1" dirty="0"/>
              <a:t>response headers</a:t>
            </a:r>
            <a:r>
              <a:rPr lang="en-US" altLang="ko-KR" dirty="0"/>
              <a:t> for the HTTP request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3776" y="3755975"/>
            <a:ext cx="7988770" cy="2282912"/>
            <a:chOff x="748830" y="4933243"/>
            <a:chExt cx="7988770" cy="2282912"/>
          </a:xfrm>
        </p:grpSpPr>
        <p:sp>
          <p:nvSpPr>
            <p:cNvPr id="10" name="직사각형 9"/>
            <p:cNvSpPr/>
            <p:nvPr/>
          </p:nvSpPr>
          <p:spPr>
            <a:xfrm>
              <a:off x="748830" y="4933243"/>
              <a:ext cx="7988770" cy="228291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8830" y="4933243"/>
              <a:ext cx="131703" cy="22829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533" y="4969386"/>
              <a:ext cx="785706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urllib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/>
                <a:t> error</a:t>
              </a:r>
            </a:p>
            <a:p>
              <a:endParaRPr lang="en-US" altLang="ko-KR" sz="1400" dirty="0"/>
            </a:p>
            <a:p>
              <a:r>
                <a:rPr lang="en-US" altLang="ko-KR" sz="1400" dirty="0" err="1"/>
                <a:t>req</a:t>
              </a:r>
              <a:r>
                <a:rPr lang="en-US" altLang="ko-KR" sz="1400" dirty="0"/>
                <a:t> = </a:t>
              </a:r>
              <a:r>
                <a:rPr lang="en-US" altLang="ko-KR" sz="1400" dirty="0" err="1"/>
                <a:t>request.Request</a:t>
              </a:r>
              <a:r>
                <a:rPr lang="en-US" altLang="ko-KR" sz="1400" dirty="0" smtClean="0"/>
                <a:t>(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'https://</a:t>
              </a:r>
              <a:r>
                <a:rPr lang="en-US" altLang="ko-KR" sz="1400" dirty="0">
                  <a:solidFill>
                    <a:srgbClr val="C00000"/>
                  </a:solidFill>
                </a:rPr>
                <a:t>www.google.com/search?q=%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ED%8C%8C%EC%9D%B4%EC%8D%AC'</a:t>
              </a:r>
              <a:r>
                <a:rPr lang="en-US" altLang="ko-KR" sz="1400" dirty="0" smtClean="0"/>
                <a:t>)</a:t>
              </a:r>
            </a:p>
            <a:p>
              <a:endParaRPr lang="en-US" altLang="ko-KR" sz="1400" dirty="0"/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try</a:t>
              </a:r>
              <a:r>
                <a:rPr lang="en-US" altLang="ko-KR" sz="1400" dirty="0"/>
                <a:t>:</a:t>
              </a:r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resp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= </a:t>
              </a:r>
              <a:r>
                <a:rPr lang="en-US" altLang="ko-KR" sz="1400" dirty="0" err="1"/>
                <a:t>request.urlopen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req</a:t>
              </a:r>
              <a:r>
                <a:rPr lang="en-US" altLang="ko-KR" sz="1400" dirty="0"/>
                <a:t>)</a:t>
              </a: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except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error.HTTPError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as</a:t>
              </a:r>
              <a:r>
                <a:rPr lang="en-US" altLang="ko-KR" sz="1400" dirty="0"/>
                <a:t> e:</a:t>
              </a:r>
            </a:p>
            <a:p>
              <a:r>
                <a:rPr lang="en-US" altLang="ko-KR" sz="1400" dirty="0"/>
                <a:t>   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print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e.code</a:t>
              </a:r>
              <a:r>
                <a:rPr lang="en-US" altLang="ko-KR" sz="1400" dirty="0"/>
                <a:t>)</a:t>
              </a:r>
            </a:p>
            <a:p>
              <a:r>
                <a:rPr lang="en-US" altLang="ko-KR" sz="1400" dirty="0"/>
                <a:t>   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print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e.reason</a:t>
              </a:r>
              <a:r>
                <a:rPr lang="en-US" altLang="ko-KR" sz="1400" dirty="0"/>
                <a:t>)</a:t>
              </a:r>
            </a:p>
            <a:p>
              <a:r>
                <a:rPr lang="en-US" altLang="ko-KR" sz="1400" dirty="0"/>
                <a:t>   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print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e.headers</a:t>
              </a:r>
              <a:r>
                <a:rPr lang="en-US" altLang="ko-KR" sz="1400" dirty="0"/>
                <a:t>)</a:t>
              </a:r>
              <a:endParaRPr lang="en-US" altLang="ko-KR" sz="1400" dirty="0" smtClean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8650" y="6118237"/>
            <a:ext cx="729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X-XSS-Protection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prevent </a:t>
            </a:r>
            <a:r>
              <a:rPr lang="en-US" altLang="ko-KR" dirty="0"/>
              <a:t>some level of XSS (cross-site-scripting) attacks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540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5"/>
          <a:stretch/>
        </p:blipFill>
        <p:spPr>
          <a:xfrm>
            <a:off x="133426" y="2724384"/>
            <a:ext cx="8890159" cy="3917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User-agent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7378" y="6205126"/>
            <a:ext cx="677334" cy="188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09364" y="1690689"/>
            <a:ext cx="1904059" cy="135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robots.txt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User-agent</a:t>
            </a:r>
            <a:r>
              <a:rPr lang="en-US" altLang="ko-KR" dirty="0">
                <a:solidFill>
                  <a:schemeClr val="tx1"/>
                </a:solidFill>
              </a:rPr>
              <a:t>: *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Disallow: /search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11200" y="3552237"/>
            <a:ext cx="5945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4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urlparse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956740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urlparse</a:t>
            </a:r>
            <a:r>
              <a:rPr lang="en-US" altLang="ko-KR" dirty="0" smtClean="0"/>
              <a:t>	</a:t>
            </a:r>
            <a:r>
              <a:rPr lang="en-US" altLang="ko-KR" dirty="0"/>
              <a:t> </a:t>
            </a:r>
            <a:r>
              <a:rPr lang="en-US" altLang="ko-KR" dirty="0" smtClean="0"/>
              <a:t>Break URL </a:t>
            </a:r>
            <a:r>
              <a:rPr lang="en-US" altLang="ko-KR" dirty="0"/>
              <a:t>strings up in </a:t>
            </a:r>
            <a:r>
              <a:rPr lang="en-US" altLang="ko-KR" dirty="0" smtClean="0"/>
              <a:t>components</a:t>
            </a:r>
            <a:endParaRPr lang="ko-KR" altLang="en-US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0455" y="1987517"/>
            <a:ext cx="373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en-US" altLang="ko-KR" sz="1400" dirty="0"/>
              <a:t>addressing scheme, network location, path etc.)</a:t>
            </a:r>
            <a:endParaRPr lang="ko-KR" altLang="en-US" sz="14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5644" y="2393728"/>
            <a:ext cx="469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Combine </a:t>
            </a:r>
            <a:r>
              <a:rPr lang="en-US" altLang="ko-KR" dirty="0"/>
              <a:t>the components back into a URL string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5644" y="2830716"/>
            <a:ext cx="577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Convert </a:t>
            </a:r>
            <a:r>
              <a:rPr lang="en-US" altLang="ko-KR" dirty="0"/>
              <a:t>a </a:t>
            </a:r>
            <a:r>
              <a:rPr lang="en-US" altLang="ko-KR" dirty="0" smtClean="0"/>
              <a:t>relative URL </a:t>
            </a:r>
            <a:r>
              <a:rPr lang="en-US" altLang="ko-KR" dirty="0"/>
              <a:t>to an absolute URL given a </a:t>
            </a:r>
            <a:r>
              <a:rPr lang="en-US" altLang="ko-KR" dirty="0" smtClean="0"/>
              <a:t>base URL</a:t>
            </a:r>
            <a:endParaRPr lang="ko-KR" altLang="en-US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3776" y="3462463"/>
            <a:ext cx="7988770" cy="1636582"/>
            <a:chOff x="748830" y="4933242"/>
            <a:chExt cx="7988770" cy="1636582"/>
          </a:xfrm>
        </p:grpSpPr>
        <p:sp>
          <p:nvSpPr>
            <p:cNvPr id="10" name="직사각형 9"/>
            <p:cNvSpPr/>
            <p:nvPr/>
          </p:nvSpPr>
          <p:spPr>
            <a:xfrm>
              <a:off x="748830" y="4933242"/>
              <a:ext cx="7988770" cy="16365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8830" y="4933242"/>
              <a:ext cx="131703" cy="16365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533" y="4969386"/>
              <a:ext cx="785706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</a:rPr>
                <a:t>from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urllib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/>
                <a:t> parse</a:t>
              </a:r>
            </a:p>
            <a:p>
              <a:endParaRPr lang="en-US" altLang="ko-KR" sz="1400" dirty="0"/>
            </a:p>
            <a:p>
              <a:r>
                <a:rPr lang="en-US" altLang="ko-KR" sz="1400" dirty="0" err="1"/>
                <a:t>parse.urlparse</a:t>
              </a:r>
              <a:r>
                <a:rPr lang="en-US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https</a:t>
              </a:r>
              <a:r>
                <a:rPr lang="en-US" altLang="ko-KR" sz="1400" dirty="0">
                  <a:solidFill>
                    <a:srgbClr val="C00000"/>
                  </a:solidFill>
                </a:rPr>
                <a:t>://www.google.com/search?q=%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ED%8C%8C%EC%9D%B4%EC%8D%AC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/>
                <a:t>)</a:t>
              </a:r>
              <a:endParaRPr lang="en-US" altLang="ko-KR" sz="1400" dirty="0"/>
            </a:p>
            <a:p>
              <a:r>
                <a:rPr lang="en-US" altLang="ko-KR" sz="1400" dirty="0" err="1"/>
                <a:t>parse.urljoin</a:t>
              </a:r>
              <a:r>
                <a:rPr lang="en-US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https</a:t>
              </a:r>
              <a:r>
                <a:rPr lang="en-US" altLang="ko-KR" sz="1400" dirty="0">
                  <a:solidFill>
                    <a:srgbClr val="C00000"/>
                  </a:solidFill>
                </a:rPr>
                <a:t>://www.google.com/search?q=%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ED%8C%8C%EC%9D%B4%EC%8D%AC','/search/about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/>
                <a:t>)</a:t>
              </a:r>
              <a:endParaRPr lang="en-US" altLang="ko-KR" sz="1400" dirty="0"/>
            </a:p>
            <a:p>
              <a:r>
                <a:rPr lang="en-US" altLang="ko-KR" sz="1400" dirty="0" err="1"/>
                <a:t>parse.urlencode</a:t>
              </a:r>
              <a:r>
                <a:rPr lang="en-US" altLang="ko-KR" sz="1400" dirty="0" smtClean="0"/>
                <a:t>({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'q'</a:t>
              </a:r>
              <a:r>
                <a:rPr lang="en-US" altLang="ko-KR" sz="1400" dirty="0" smtClean="0"/>
                <a:t>: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ko-KR" altLang="en-US" sz="1400" dirty="0" err="1" smtClean="0">
                  <a:solidFill>
                    <a:srgbClr val="C00000"/>
                  </a:solidFill>
                </a:rPr>
                <a:t>파이썬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/>
                <a:t>})</a:t>
              </a:r>
            </a:p>
            <a:p>
              <a:r>
                <a:rPr lang="en-US" altLang="ko-KR" sz="1400" dirty="0" err="1"/>
                <a:t>parse.quote_plus</a:t>
              </a:r>
              <a:r>
                <a:rPr lang="en-US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ko-KR" altLang="en-US" sz="1400" dirty="0" err="1">
                  <a:solidFill>
                    <a:srgbClr val="C00000"/>
                  </a:solidFill>
                </a:rPr>
                <a:t>파이썬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/>
                <a:t>)</a:t>
              </a:r>
            </a:p>
            <a:p>
              <a:r>
                <a:rPr lang="en-US" altLang="ko-KR" sz="1400" dirty="0" err="1"/>
                <a:t>parse.unquote_plus</a:t>
              </a:r>
              <a:r>
                <a:rPr lang="en-US" altLang="ko-KR" sz="1400" dirty="0" smtClean="0"/>
                <a:t>(</a:t>
              </a:r>
              <a:r>
                <a:rPr lang="en-US" altLang="ko-KR" sz="1400" dirty="0">
                  <a:solidFill>
                    <a:srgbClr val="C00000"/>
                  </a:solidFill>
                </a:rPr>
                <a:t>'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%</a:t>
              </a:r>
              <a:r>
                <a:rPr lang="en-US" altLang="ko-KR" sz="1400" dirty="0">
                  <a:solidFill>
                    <a:srgbClr val="C00000"/>
                  </a:solidFill>
                </a:rPr>
                <a:t>ED%8C%8C%EC%9D%B4%EC%8D%AC'</a:t>
              </a:r>
              <a:r>
                <a:rPr lang="en-US" altLang="ko-KR" sz="1400" dirty="0" smtClean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51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requests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33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URL handling module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49817" y="2231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requests.get</a:t>
            </a:r>
            <a:r>
              <a:rPr lang="en-US" altLang="ko-KR" dirty="0"/>
              <a:t>	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817" y="26604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requests.post</a:t>
            </a:r>
            <a:r>
              <a:rPr lang="en-US" altLang="ko-KR" dirty="0"/>
              <a:t>	</a:t>
            </a:r>
            <a:endParaRPr lang="ko-KR" altLang="en-US" i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9817" y="308939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requests.put</a:t>
            </a:r>
            <a:r>
              <a:rPr lang="en-US" altLang="ko-KR" dirty="0"/>
              <a:t>	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9817" y="35183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requests.delete</a:t>
            </a:r>
            <a:r>
              <a:rPr lang="en-US" altLang="ko-KR" dirty="0"/>
              <a:t>	</a:t>
            </a:r>
            <a:endParaRPr lang="ko-KR" altLang="en-US" dirty="0">
              <a:latin typeface="+mn-ea"/>
            </a:endParaRPr>
          </a:p>
        </p:txBody>
      </p:sp>
      <p:sp>
        <p:nvSpPr>
          <p:cNvPr id="7" name="오른쪽 중괄호 6"/>
          <p:cNvSpPr/>
          <p:nvPr/>
        </p:nvSpPr>
        <p:spPr>
          <a:xfrm flipH="1">
            <a:off x="1548776" y="2415822"/>
            <a:ext cx="301037" cy="2536238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8512" y="3499275"/>
            <a:ext cx="100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requests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9817" y="394734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requests.head</a:t>
            </a:r>
            <a:r>
              <a:rPr lang="en-US" altLang="ko-KR" dirty="0"/>
              <a:t>	</a:t>
            </a:r>
            <a:endParaRPr lang="ko-KR" altLang="en-US" dirty="0"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7615" y="5648207"/>
            <a:ext cx="7988770" cy="380060"/>
            <a:chOff x="748830" y="4933244"/>
            <a:chExt cx="7988770" cy="380060"/>
          </a:xfrm>
        </p:grpSpPr>
        <p:sp>
          <p:nvSpPr>
            <p:cNvPr id="12" name="직사각형 11"/>
            <p:cNvSpPr/>
            <p:nvPr/>
          </p:nvSpPr>
          <p:spPr>
            <a:xfrm>
              <a:off x="748830" y="4933244"/>
              <a:ext cx="7988770" cy="38006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8830" y="4933244"/>
              <a:ext cx="131703" cy="3800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533" y="4969386"/>
              <a:ext cx="7857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</a:rPr>
                <a:t>import</a:t>
              </a:r>
              <a:r>
                <a:rPr lang="en-US" altLang="ko-KR" sz="1400" dirty="0" smtClean="0"/>
                <a:t> requests</a:t>
              </a:r>
              <a:endParaRPr lang="ko-KR" altLang="en-US" sz="14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r="6288"/>
          <a:stretch/>
        </p:blipFill>
        <p:spPr>
          <a:xfrm>
            <a:off x="577615" y="1690689"/>
            <a:ext cx="7657630" cy="4125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849817" y="43763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requests.options</a:t>
            </a:r>
            <a:r>
              <a:rPr lang="en-US" altLang="ko-KR" dirty="0"/>
              <a:t>	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9817" y="47682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requests.response</a:t>
            </a:r>
            <a:r>
              <a:rPr lang="en-US" altLang="ko-KR" dirty="0"/>
              <a:t>	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60471" y="3518933"/>
            <a:ext cx="4596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Making a request with Requests is </a:t>
            </a:r>
            <a:r>
              <a:rPr lang="en-US" altLang="ko-KR" b="1" i="1" dirty="0">
                <a:solidFill>
                  <a:srgbClr val="FF0000"/>
                </a:solidFill>
              </a:rPr>
              <a:t>very simple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exercises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1186" y="2837757"/>
            <a:ext cx="290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http://httpbin.org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13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9204" y="1964266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Get</a:t>
            </a:r>
            <a:r>
              <a:rPr lang="en-US" altLang="ko-KR" dirty="0"/>
              <a:t>	</a:t>
            </a:r>
            <a:r>
              <a:rPr lang="en-US" altLang="ko-KR" dirty="0" smtClean="0"/>
              <a:t>/index.html	HTTP/1.1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204" y="2393244"/>
            <a:ext cx="290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Host</a:t>
            </a:r>
            <a:r>
              <a:rPr lang="en-US" altLang="ko-KR" dirty="0"/>
              <a:t>	</a:t>
            </a:r>
            <a:r>
              <a:rPr lang="en-US" altLang="ko-KR" dirty="0" smtClean="0"/>
              <a:t>www.example.com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204" y="2822222"/>
            <a:ext cx="24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Accept</a:t>
            </a:r>
            <a:r>
              <a:rPr lang="en-US" altLang="ko-KR" dirty="0"/>
              <a:t>	</a:t>
            </a:r>
            <a:r>
              <a:rPr lang="en-US" altLang="ko-KR" dirty="0" smtClean="0"/>
              <a:t>text/html, */*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9204" y="325120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Accept-Language</a:t>
            </a:r>
            <a:r>
              <a:rPr lang="en-US" altLang="ko-KR" dirty="0"/>
              <a:t>	</a:t>
            </a:r>
            <a:r>
              <a:rPr lang="en-US" altLang="ko-KR" dirty="0" err="1" smtClean="0"/>
              <a:t>en</a:t>
            </a:r>
            <a:r>
              <a:rPr lang="en-US" altLang="ko-KR" dirty="0" smtClean="0"/>
              <a:t>-us</a:t>
            </a:r>
            <a:endParaRPr lang="ko-KR" altLang="en-US" dirty="0">
              <a:latin typeface="+mn-ea"/>
            </a:endParaRPr>
          </a:p>
        </p:txBody>
      </p:sp>
      <p:sp>
        <p:nvSpPr>
          <p:cNvPr id="8" name="오른쪽 중괄호 7"/>
          <p:cNvSpPr/>
          <p:nvPr/>
        </p:nvSpPr>
        <p:spPr>
          <a:xfrm flipH="1">
            <a:off x="1648166" y="2148652"/>
            <a:ext cx="301037" cy="2562578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8650" y="324527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Header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9204" y="3680178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Accept-Charset</a:t>
            </a:r>
            <a:r>
              <a:rPr lang="en-US" altLang="ko-KR" dirty="0"/>
              <a:t>	</a:t>
            </a:r>
            <a:r>
              <a:rPr lang="en-US" altLang="ko-KR" dirty="0" smtClean="0"/>
              <a:t>ISO-8859-1,utf-8</a:t>
            </a: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9204" y="4109156"/>
            <a:ext cx="308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User-agent</a:t>
            </a:r>
            <a:r>
              <a:rPr lang="en-US" altLang="ko-KR" dirty="0"/>
              <a:t>	</a:t>
            </a:r>
            <a:r>
              <a:rPr lang="en-US" altLang="ko-KR" dirty="0" smtClean="0"/>
              <a:t>Mozilla/5.0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9204" y="4539258"/>
            <a:ext cx="298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Connection</a:t>
            </a:r>
            <a:r>
              <a:rPr lang="en-US" altLang="ko-KR" dirty="0"/>
              <a:t>	k</a:t>
            </a:r>
            <a:r>
              <a:rPr lang="en-US" altLang="ko-KR" dirty="0" smtClean="0"/>
              <a:t>eep-alive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오른쪽 중괄호 12"/>
          <p:cNvSpPr/>
          <p:nvPr/>
        </p:nvSpPr>
        <p:spPr>
          <a:xfrm flipH="1">
            <a:off x="1648165" y="5098814"/>
            <a:ext cx="301037" cy="971969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7849" y="5400132"/>
            <a:ext cx="881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Body</a:t>
            </a:r>
          </a:p>
          <a:p>
            <a:pPr algn="ctr"/>
            <a:r>
              <a:rPr lang="en-US" altLang="ko-KR" sz="1200" dirty="0" smtClean="0">
                <a:latin typeface="+mn-ea"/>
              </a:rPr>
              <a:t>(Optional)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79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 b="10408"/>
          <a:stretch/>
        </p:blipFill>
        <p:spPr bwMode="auto">
          <a:xfrm>
            <a:off x="1004476" y="2114786"/>
            <a:ext cx="7135048" cy="41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86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mtClean="0"/>
              <a:t>REST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956740"/>
            <a:ext cx="404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REST</a:t>
            </a:r>
            <a:r>
              <a:rPr lang="en-US" altLang="ko-KR" dirty="0"/>
              <a:t>	</a:t>
            </a:r>
            <a:r>
              <a:rPr lang="en-US" altLang="ko-KR" dirty="0" smtClean="0"/>
              <a:t>Representational State Transfer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2394368"/>
            <a:ext cx="382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CRUD</a:t>
            </a:r>
            <a:r>
              <a:rPr lang="en-US" altLang="ko-KR" dirty="0"/>
              <a:t>	</a:t>
            </a:r>
            <a:r>
              <a:rPr lang="en-US" altLang="ko-KR" dirty="0" smtClean="0"/>
              <a:t>Create, Read, Update, Delete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오른쪽 중괄호 6"/>
          <p:cNvSpPr/>
          <p:nvPr/>
        </p:nvSpPr>
        <p:spPr>
          <a:xfrm flipH="1">
            <a:off x="1684677" y="3721571"/>
            <a:ext cx="301037" cy="2295408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9673" y="4709326"/>
            <a:ext cx="89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RESTful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052" name="Picture 4" descr="restfu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7"/>
          <a:stretch/>
        </p:blipFill>
        <p:spPr bwMode="auto">
          <a:xfrm>
            <a:off x="2152398" y="3559816"/>
            <a:ext cx="5375981" cy="26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0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90073" y="2615261"/>
            <a:ext cx="2295407" cy="363502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68" y="4304289"/>
            <a:ext cx="831180" cy="8311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HTTP Request-Response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7286" y="2040883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Browser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4086" y="2040883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Server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86459" y="2760409"/>
            <a:ext cx="1923971" cy="3269599"/>
            <a:chOff x="44607" y="2736143"/>
            <a:chExt cx="1923971" cy="3269599"/>
          </a:xfrm>
        </p:grpSpPr>
        <p:pic>
          <p:nvPicPr>
            <p:cNvPr id="6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5" r="35784"/>
            <a:stretch/>
          </p:blipFill>
          <p:spPr bwMode="auto">
            <a:xfrm>
              <a:off x="120415" y="2736143"/>
              <a:ext cx="1772356" cy="221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5" t="52096"/>
            <a:stretch/>
          </p:blipFill>
          <p:spPr bwMode="auto">
            <a:xfrm>
              <a:off x="44607" y="4946766"/>
              <a:ext cx="1923971" cy="105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27" b="48274"/>
            <a:stretch/>
          </p:blipFill>
          <p:spPr bwMode="auto">
            <a:xfrm>
              <a:off x="913304" y="3803294"/>
              <a:ext cx="1039675" cy="114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600740" y="2615261"/>
            <a:ext cx="2295407" cy="363502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>
            <a:off x="2419827" y="4018215"/>
            <a:ext cx="4248143" cy="732544"/>
          </a:xfrm>
          <a:prstGeom prst="leftRigh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HTTP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19171" y="4550704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 smtClean="0"/>
              <a:t>Internet</a:t>
            </a:r>
            <a:endParaRPr lang="ko-KR" altLang="en-US" sz="2000" b="1" i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85" y="2967546"/>
            <a:ext cx="833663" cy="833663"/>
          </a:xfrm>
          <a:prstGeom prst="rect">
            <a:avLst/>
          </a:prstGeom>
        </p:spPr>
      </p:pic>
      <p:pic>
        <p:nvPicPr>
          <p:cNvPr id="7172" name="Picture 4" descr="daum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84" y="3636772"/>
            <a:ext cx="831954" cy="8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oogl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58" y="4971032"/>
            <a:ext cx="831180" cy="8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7899" y="3762765"/>
            <a:ext cx="265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/>
              <a:t>http://www.naver.com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6659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04"/>
          <a:stretch/>
        </p:blipFill>
        <p:spPr>
          <a:xfrm>
            <a:off x="133427" y="2724385"/>
            <a:ext cx="8877146" cy="3917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304473" y="2694281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Protocol</a:t>
            </a:r>
            <a:r>
              <a:rPr lang="en-US" altLang="ko-KR" dirty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https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4473" y="3123259"/>
            <a:ext cx="261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Server</a:t>
            </a:r>
            <a:r>
              <a:rPr lang="en-US" altLang="ko-KR" dirty="0"/>
              <a:t>	</a:t>
            </a:r>
            <a:r>
              <a:rPr lang="en-US" altLang="ko-KR" dirty="0" smtClean="0"/>
              <a:t>www.naver.com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473" y="355223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Port</a:t>
            </a:r>
            <a:r>
              <a:rPr lang="en-US" altLang="ko-KR" dirty="0"/>
              <a:t>	</a:t>
            </a:r>
            <a:r>
              <a:rPr lang="en-US" altLang="ko-KR" dirty="0" smtClean="0"/>
              <a:t>80</a:t>
            </a:r>
            <a:endParaRPr lang="ko-KR" altLang="en-US" dirty="0">
              <a:latin typeface="+mn-ea"/>
            </a:endParaRPr>
          </a:p>
        </p:txBody>
      </p:sp>
      <p:sp>
        <p:nvSpPr>
          <p:cNvPr id="8" name="오른쪽 중괄호 7"/>
          <p:cNvSpPr/>
          <p:nvPr/>
        </p:nvSpPr>
        <p:spPr>
          <a:xfrm flipH="1">
            <a:off x="2003435" y="2878667"/>
            <a:ext cx="301037" cy="857955"/>
          </a:xfrm>
          <a:prstGeom prst="rightBrace">
            <a:avLst>
              <a:gd name="adj1" fmla="val 12000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b="1" i="1" dirty="0"/>
              <a:t>http://</a:t>
            </a:r>
            <a:r>
              <a:rPr lang="en-US" altLang="ko-KR" b="1" i="1" dirty="0" smtClean="0"/>
              <a:t>www.naver.com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2434879" y="1594849"/>
            <a:ext cx="4248143" cy="732544"/>
          </a:xfrm>
          <a:prstGeom prst="righ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HTTP Request</a:t>
            </a:r>
            <a:endParaRPr lang="ko-KR" altLang="en-US" b="1" i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48" y="1544289"/>
            <a:ext cx="833663" cy="833663"/>
          </a:xfrm>
          <a:prstGeom prst="rect">
            <a:avLst/>
          </a:prstGeom>
        </p:spPr>
      </p:pic>
      <p:pic>
        <p:nvPicPr>
          <p:cNvPr id="1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7222" r="35784" b="49882"/>
          <a:stretch/>
        </p:blipFill>
        <p:spPr bwMode="auto">
          <a:xfrm>
            <a:off x="1516452" y="1544289"/>
            <a:ext cx="828401" cy="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59565" y="2124838"/>
            <a:ext cx="2168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 smtClean="0"/>
              <a:t>TCP-IP   /   Internet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59961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b="1" i="1" dirty="0"/>
              <a:t>http://</a:t>
            </a:r>
            <a:r>
              <a:rPr lang="en-US" altLang="ko-KR" b="1" i="1" dirty="0" smtClean="0"/>
              <a:t>www.naver.com</a:t>
            </a:r>
            <a:endParaRPr lang="ko-KR" altLang="en-US" dirty="0"/>
          </a:p>
        </p:txBody>
      </p:sp>
      <p:sp>
        <p:nvSpPr>
          <p:cNvPr id="16" name="왼쪽 화살표 15"/>
          <p:cNvSpPr/>
          <p:nvPr/>
        </p:nvSpPr>
        <p:spPr>
          <a:xfrm>
            <a:off x="2434879" y="1594849"/>
            <a:ext cx="4248143" cy="732544"/>
          </a:xfrm>
          <a:prstGeom prst="lef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HTTP Response</a:t>
            </a:r>
            <a:endParaRPr lang="ko-KR" altLang="en-US" b="1" i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48" y="1544289"/>
            <a:ext cx="833663" cy="833663"/>
          </a:xfrm>
          <a:prstGeom prst="rect">
            <a:avLst/>
          </a:prstGeom>
        </p:spPr>
      </p:pic>
      <p:pic>
        <p:nvPicPr>
          <p:cNvPr id="1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7222" r="35784" b="49882"/>
          <a:stretch/>
        </p:blipFill>
        <p:spPr bwMode="auto">
          <a:xfrm>
            <a:off x="1516452" y="1544289"/>
            <a:ext cx="828401" cy="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59565" y="2124838"/>
            <a:ext cx="2168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 smtClean="0"/>
              <a:t>TCP-IP   /   Internet</a:t>
            </a:r>
            <a:endParaRPr lang="ko-KR" altLang="en-US" sz="2000" b="1" i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64"/>
          <a:stretch/>
        </p:blipFill>
        <p:spPr>
          <a:xfrm>
            <a:off x="133427" y="2724384"/>
            <a:ext cx="8893940" cy="3845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989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</TotalTime>
  <Words>632</Words>
  <Application>Microsoft Office PowerPoint</Application>
  <PresentationFormat>화면 슬라이드 쇼(4:3)</PresentationFormat>
  <Paragraphs>208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Office 테마</vt:lpstr>
      <vt:lpstr>HTTP</vt:lpstr>
      <vt:lpstr>Web Application Architecture</vt:lpstr>
      <vt:lpstr>http://www.example.com:80/index.html</vt:lpstr>
      <vt:lpstr>request</vt:lpstr>
      <vt:lpstr>Method</vt:lpstr>
      <vt:lpstr>REST</vt:lpstr>
      <vt:lpstr>HTTP Request-Response</vt:lpstr>
      <vt:lpstr>http://www.naver.com</vt:lpstr>
      <vt:lpstr>http://www.naver.com</vt:lpstr>
      <vt:lpstr>Browser Rendering</vt:lpstr>
      <vt:lpstr>How to prepare Dataset</vt:lpstr>
      <vt:lpstr>PowerPoint 프레젠테이션</vt:lpstr>
      <vt:lpstr>PowerPoint 프레젠테이션</vt:lpstr>
      <vt:lpstr>Legal Issues</vt:lpstr>
      <vt:lpstr>Opt-in vs Opt-out</vt:lpstr>
      <vt:lpstr>합법이다</vt:lpstr>
      <vt:lpstr>불법이다</vt:lpstr>
      <vt:lpstr>사례</vt:lpstr>
      <vt:lpstr>이용방침</vt:lpstr>
      <vt:lpstr>robots.txt</vt:lpstr>
      <vt:lpstr>PowerPoint 프레젠테이션</vt:lpstr>
      <vt:lpstr>Tips</vt:lpstr>
      <vt:lpstr>urllib</vt:lpstr>
      <vt:lpstr>URL handling module</vt:lpstr>
      <vt:lpstr>robotparser</vt:lpstr>
      <vt:lpstr>request</vt:lpstr>
      <vt:lpstr>URL parameters</vt:lpstr>
      <vt:lpstr>read</vt:lpstr>
      <vt:lpstr>HTTP Status Codes</vt:lpstr>
      <vt:lpstr>HTTPError</vt:lpstr>
      <vt:lpstr>User-agent</vt:lpstr>
      <vt:lpstr>urlparse</vt:lpstr>
      <vt:lpstr>requests</vt:lpstr>
      <vt:lpstr>URL handling module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Network</dc:title>
  <dc:creator>류기곤</dc:creator>
  <cp:lastModifiedBy>류기곤</cp:lastModifiedBy>
  <cp:revision>81</cp:revision>
  <dcterms:created xsi:type="dcterms:W3CDTF">2019-02-26T06:53:29Z</dcterms:created>
  <dcterms:modified xsi:type="dcterms:W3CDTF">2019-03-02T19:34:01Z</dcterms:modified>
</cp:coreProperties>
</file>